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56" r:id="rId3"/>
    <p:sldId id="266" r:id="rId4"/>
    <p:sldId id="257" r:id="rId5"/>
    <p:sldId id="267" r:id="rId6"/>
    <p:sldId id="258" r:id="rId7"/>
    <p:sldId id="268" r:id="rId8"/>
    <p:sldId id="259" r:id="rId9"/>
    <p:sldId id="269" r:id="rId10"/>
    <p:sldId id="260" r:id="rId11"/>
    <p:sldId id="270" r:id="rId12"/>
    <p:sldId id="261" r:id="rId13"/>
    <p:sldId id="271" r:id="rId14"/>
    <p:sldId id="262" r:id="rId15"/>
    <p:sldId id="272" r:id="rId16"/>
    <p:sldId id="263" r:id="rId17"/>
    <p:sldId id="273" r:id="rId18"/>
    <p:sldId id="264" r:id="rId19"/>
    <p:sldId id="274" r:id="rId20"/>
    <p:sldId id="265"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6F6F"/>
    <a:srgbClr val="FFFFFF"/>
    <a:srgbClr val="87E7FD"/>
    <a:srgbClr val="40DAFC"/>
    <a:srgbClr val="FFFFCC"/>
    <a:srgbClr val="FFDDEF"/>
    <a:srgbClr val="FFC9E5"/>
    <a:srgbClr val="8BFFDA"/>
    <a:srgbClr val="6ABDBA"/>
    <a:srgbClr val="CEE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0" d="100"/>
          <a:sy n="90" d="100"/>
        </p:scale>
        <p:origin x="9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B333C6-8026-46CC-959E-C47C395571A0}" type="datetimeFigureOut">
              <a:rPr lang="fa-IR" smtClean="0"/>
              <a:t>19/11/1442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426079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B333C6-8026-46CC-959E-C47C395571A0}" type="datetimeFigureOut">
              <a:rPr lang="fa-IR" smtClean="0"/>
              <a:t>19/11/1442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88038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B333C6-8026-46CC-959E-C47C395571A0}" type="datetimeFigureOut">
              <a:rPr lang="fa-IR" smtClean="0"/>
              <a:t>19/11/1442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87831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B333C6-8026-46CC-959E-C47C395571A0}" type="datetimeFigureOut">
              <a:rPr lang="fa-IR" smtClean="0"/>
              <a:t>19/11/1442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328605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B333C6-8026-46CC-959E-C47C395571A0}" type="datetimeFigureOut">
              <a:rPr lang="fa-IR" smtClean="0"/>
              <a:t>19/11/1442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3243932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B333C6-8026-46CC-959E-C47C395571A0}" type="datetimeFigureOut">
              <a:rPr lang="fa-IR" smtClean="0"/>
              <a:t>19/11/1442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74440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B333C6-8026-46CC-959E-C47C395571A0}" type="datetimeFigureOut">
              <a:rPr lang="fa-IR" smtClean="0"/>
              <a:t>19/11/1442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301126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B333C6-8026-46CC-959E-C47C395571A0}" type="datetimeFigureOut">
              <a:rPr lang="fa-IR" smtClean="0"/>
              <a:t>19/11/1442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346763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333C6-8026-46CC-959E-C47C395571A0}" type="datetimeFigureOut">
              <a:rPr lang="fa-IR" smtClean="0"/>
              <a:t>19/11/1442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24295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B333C6-8026-46CC-959E-C47C395571A0}" type="datetimeFigureOut">
              <a:rPr lang="fa-IR" smtClean="0"/>
              <a:t>19/11/1442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956129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B333C6-8026-46CC-959E-C47C395571A0}" type="datetimeFigureOut">
              <a:rPr lang="fa-IR" smtClean="0"/>
              <a:t>19/11/1442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ABEA4CF-854A-4B9E-88A5-AA19C9F3EB6E}" type="slidenum">
              <a:rPr lang="fa-IR" smtClean="0"/>
              <a:t>‹#›</a:t>
            </a:fld>
            <a:endParaRPr lang="fa-IR"/>
          </a:p>
        </p:txBody>
      </p:sp>
    </p:spTree>
    <p:extLst>
      <p:ext uri="{BB962C8B-B14F-4D97-AF65-F5344CB8AC3E}">
        <p14:creationId xmlns:p14="http://schemas.microsoft.com/office/powerpoint/2010/main" val="298006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16F6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333C6-8026-46CC-959E-C47C395571A0}" type="datetimeFigureOut">
              <a:rPr lang="fa-IR" smtClean="0"/>
              <a:t>19/11/1442</a:t>
            </a:fld>
            <a:endParaRPr lang="fa-I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EA4CF-854A-4B9E-88A5-AA19C9F3EB6E}" type="slidenum">
              <a:rPr lang="fa-IR" smtClean="0"/>
              <a:t>‹#›</a:t>
            </a:fld>
            <a:endParaRPr lang="fa-IR"/>
          </a:p>
        </p:txBody>
      </p:sp>
    </p:spTree>
    <p:extLst>
      <p:ext uri="{BB962C8B-B14F-4D97-AF65-F5344CB8AC3E}">
        <p14:creationId xmlns:p14="http://schemas.microsoft.com/office/powerpoint/2010/main" val="3907274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D59B86-7709-4633-9FC2-40AC14BD7F99}"/>
              </a:ext>
            </a:extLst>
          </p:cNvPr>
          <p:cNvSpPr/>
          <p:nvPr/>
        </p:nvSpPr>
        <p:spPr>
          <a:xfrm>
            <a:off x="542260" y="350874"/>
            <a:ext cx="8059480" cy="6166883"/>
          </a:xfrm>
          <a:prstGeom prst="rect">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58D880B-76F5-4310-9E82-7B7ABC2BA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902" y="2705631"/>
            <a:ext cx="2571098" cy="2571098"/>
          </a:xfrm>
          <a:prstGeom prst="rect">
            <a:avLst/>
          </a:prstGeom>
        </p:spPr>
      </p:pic>
      <p:sp>
        <p:nvSpPr>
          <p:cNvPr id="6" name="Rectangle 5">
            <a:extLst>
              <a:ext uri="{FF2B5EF4-FFF2-40B4-BE49-F238E27FC236}">
                <a16:creationId xmlns:a16="http://schemas.microsoft.com/office/drawing/2014/main" id="{7EA1BD5C-302A-4505-984E-5923DEF2FB70}"/>
              </a:ext>
            </a:extLst>
          </p:cNvPr>
          <p:cNvSpPr/>
          <p:nvPr/>
        </p:nvSpPr>
        <p:spPr>
          <a:xfrm>
            <a:off x="1525094" y="953939"/>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lnSpc>
                <a:spcPct val="200000"/>
              </a:lnSpc>
            </a:pPr>
            <a:r>
              <a:rPr lang="fa-IR" sz="4000" u="sng" dirty="0">
                <a:ln>
                  <a:solidFill>
                    <a:sysClr val="windowText" lastClr="000000"/>
                  </a:solidFill>
                </a:ln>
                <a:solidFill>
                  <a:schemeClr val="tx1"/>
                </a:solidFill>
                <a:cs typeface="B Titr" panose="00000700000000000000" pitchFamily="2" charset="-78"/>
              </a:rPr>
              <a:t>10</a:t>
            </a:r>
            <a:r>
              <a:rPr lang="fa-IR" sz="4000" dirty="0">
                <a:ln>
                  <a:solidFill>
                    <a:sysClr val="windowText" lastClr="000000"/>
                  </a:solidFill>
                </a:ln>
                <a:solidFill>
                  <a:schemeClr val="tx1"/>
                </a:solidFill>
                <a:cs typeface="B Titr" panose="00000700000000000000" pitchFamily="2" charset="-78"/>
              </a:rPr>
              <a:t> آموزش مهارت کمک های اولیه به سفیران سلامت دانش آموزی</a:t>
            </a:r>
          </a:p>
        </p:txBody>
      </p:sp>
      <p:pic>
        <p:nvPicPr>
          <p:cNvPr id="7" name="Picture 6">
            <a:extLst>
              <a:ext uri="{FF2B5EF4-FFF2-40B4-BE49-F238E27FC236}">
                <a16:creationId xmlns:a16="http://schemas.microsoft.com/office/drawing/2014/main" id="{16DDF035-335F-4640-9476-3F7E434A3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142" y="2865119"/>
            <a:ext cx="2317000" cy="2252121"/>
          </a:xfrm>
          <a:prstGeom prst="rect">
            <a:avLst/>
          </a:prstGeom>
        </p:spPr>
      </p:pic>
      <p:sp>
        <p:nvSpPr>
          <p:cNvPr id="9" name="TextBox 8">
            <a:extLst>
              <a:ext uri="{FF2B5EF4-FFF2-40B4-BE49-F238E27FC236}">
                <a16:creationId xmlns:a16="http://schemas.microsoft.com/office/drawing/2014/main" id="{3476BB68-E09E-437E-8B9D-0CD7E5F38AF6}"/>
              </a:ext>
            </a:extLst>
          </p:cNvPr>
          <p:cNvSpPr txBox="1"/>
          <p:nvPr/>
        </p:nvSpPr>
        <p:spPr>
          <a:xfrm>
            <a:off x="2834792" y="4777899"/>
            <a:ext cx="3774559" cy="1477328"/>
          </a:xfrm>
          <a:prstGeom prst="rect">
            <a:avLst/>
          </a:prstGeom>
          <a:noFill/>
        </p:spPr>
        <p:txBody>
          <a:bodyPr wrap="square" rtlCol="1">
            <a:spAutoFit/>
          </a:bodyPr>
          <a:lstStyle/>
          <a:p>
            <a:pPr algn="ctr">
              <a:lnSpc>
                <a:spcPct val="200000"/>
              </a:lnSpc>
            </a:pPr>
            <a:r>
              <a:rPr lang="fa-IR" dirty="0">
                <a:solidFill>
                  <a:srgbClr val="116F6F"/>
                </a:solidFill>
                <a:cs typeface="Dast Nevis" panose="03000400000000000000" pitchFamily="66" charset="-78"/>
              </a:rPr>
              <a:t>تهیه و تنظیم:</a:t>
            </a:r>
          </a:p>
          <a:p>
            <a:pPr algn="ctr">
              <a:lnSpc>
                <a:spcPct val="200000"/>
              </a:lnSpc>
            </a:pPr>
            <a:r>
              <a:rPr lang="fa-IR" dirty="0">
                <a:solidFill>
                  <a:srgbClr val="116F6F"/>
                </a:solidFill>
                <a:cs typeface="Dast Nevis" panose="03000400000000000000" pitchFamily="66" charset="-78"/>
              </a:rPr>
              <a:t>مریم قنبرپور – مراقب سلامت استان البرز</a:t>
            </a:r>
          </a:p>
          <a:p>
            <a:endParaRPr lang="fa-IR" dirty="0"/>
          </a:p>
        </p:txBody>
      </p:sp>
    </p:spTree>
    <p:extLst>
      <p:ext uri="{BB962C8B-B14F-4D97-AF65-F5344CB8AC3E}">
        <p14:creationId xmlns:p14="http://schemas.microsoft.com/office/powerpoint/2010/main" val="2770047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CEE17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803366" y="1964614"/>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270191" y="2334021"/>
            <a:ext cx="3104707" cy="3104707"/>
          </a:xfrm>
          <a:prstGeom prst="ellipse">
            <a:avLst/>
          </a:prstGeom>
          <a:solidFill>
            <a:srgbClr val="CEE1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362734" y="2971477"/>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6000" dirty="0">
                <a:ln>
                  <a:solidFill>
                    <a:sysClr val="windowText" lastClr="000000"/>
                  </a:solidFill>
                </a:ln>
                <a:solidFill>
                  <a:srgbClr val="116F6F"/>
                </a:solidFill>
                <a:cs typeface="B Titr" panose="00000700000000000000" pitchFamily="2" charset="-78"/>
              </a:rPr>
              <a:t>شکستگی</a:t>
            </a:r>
          </a:p>
        </p:txBody>
      </p:sp>
      <p:sp>
        <p:nvSpPr>
          <p:cNvPr id="22" name="Rectangle 21">
            <a:extLst>
              <a:ext uri="{FF2B5EF4-FFF2-40B4-BE49-F238E27FC236}">
                <a16:creationId xmlns:a16="http://schemas.microsoft.com/office/drawing/2014/main" id="{7E9BF1DB-1D63-4B86-B8A5-22306EE6D863}"/>
              </a:ext>
            </a:extLst>
          </p:cNvPr>
          <p:cNvSpPr/>
          <p:nvPr/>
        </p:nvSpPr>
        <p:spPr>
          <a:xfrm>
            <a:off x="887819" y="1782824"/>
            <a:ext cx="2147777" cy="54775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ED4041"/>
                </a:solidFill>
                <a:cs typeface="Dast Nevis" panose="03000400000000000000" pitchFamily="66" charset="-78"/>
              </a:rPr>
              <a:t>آموزش شماره </a:t>
            </a:r>
            <a:r>
              <a:rPr lang="fa-IR" u="sng" dirty="0">
                <a:solidFill>
                  <a:srgbClr val="ED4041"/>
                </a:solidFill>
                <a:cs typeface="Dast Nevis" panose="03000400000000000000" pitchFamily="66" charset="-78"/>
              </a:rPr>
              <a:t>5</a:t>
            </a:r>
          </a:p>
        </p:txBody>
      </p:sp>
      <p:pic>
        <p:nvPicPr>
          <p:cNvPr id="5" name="Picture 4">
            <a:extLst>
              <a:ext uri="{FF2B5EF4-FFF2-40B4-BE49-F238E27FC236}">
                <a16:creationId xmlns:a16="http://schemas.microsoft.com/office/drawing/2014/main" id="{00756C2B-3D63-40D8-AC96-96A09D380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26" y="2542208"/>
            <a:ext cx="3216987" cy="3296093"/>
          </a:xfrm>
          <a:prstGeom prst="rect">
            <a:avLst/>
          </a:prstGeom>
        </p:spPr>
      </p:pic>
      <p:pic>
        <p:nvPicPr>
          <p:cNvPr id="11" name="Picture 10">
            <a:extLst>
              <a:ext uri="{FF2B5EF4-FFF2-40B4-BE49-F238E27FC236}">
                <a16:creationId xmlns:a16="http://schemas.microsoft.com/office/drawing/2014/main" id="{B9484F1F-967C-42E8-8272-8B6194F0999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6813" y="5832336"/>
            <a:ext cx="942759" cy="942759"/>
          </a:xfrm>
          <a:prstGeom prst="rect">
            <a:avLst/>
          </a:prstGeom>
        </p:spPr>
      </p:pic>
      <p:pic>
        <p:nvPicPr>
          <p:cNvPr id="12" name="Picture 11">
            <a:extLst>
              <a:ext uri="{FF2B5EF4-FFF2-40B4-BE49-F238E27FC236}">
                <a16:creationId xmlns:a16="http://schemas.microsoft.com/office/drawing/2014/main" id="{7E9B5466-16F7-4642-BE49-8370BBDD3C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572" y="5927732"/>
            <a:ext cx="861237" cy="751965"/>
          </a:xfrm>
          <a:prstGeom prst="rect">
            <a:avLst/>
          </a:prstGeom>
        </p:spPr>
      </p:pic>
      <p:pic>
        <p:nvPicPr>
          <p:cNvPr id="17" name="Picture 16">
            <a:extLst>
              <a:ext uri="{FF2B5EF4-FFF2-40B4-BE49-F238E27FC236}">
                <a16:creationId xmlns:a16="http://schemas.microsoft.com/office/drawing/2014/main" id="{73CA17ED-7BB2-4530-821C-1C787BC850F7}"/>
              </a:ext>
            </a:extLst>
          </p:cNvPr>
          <p:cNvPicPr>
            <a:picLocks noChangeAspect="1"/>
          </p:cNvPicPr>
          <p:nvPr/>
        </p:nvPicPr>
        <p:blipFill rotWithShape="1">
          <a:blip r:embed="rId7">
            <a:extLst>
              <a:ext uri="{28A0092B-C50C-407E-A947-70E740481C1C}">
                <a14:useLocalDpi xmlns:a14="http://schemas.microsoft.com/office/drawing/2010/main" val="0"/>
              </a:ext>
            </a:extLst>
          </a:blip>
          <a:srcRect l="40580" t="5116" r="3374" b="20965"/>
          <a:stretch/>
        </p:blipFill>
        <p:spPr>
          <a:xfrm>
            <a:off x="3253831" y="5912627"/>
            <a:ext cx="812419" cy="1071479"/>
          </a:xfrm>
          <a:prstGeom prst="rect">
            <a:avLst/>
          </a:prstGeom>
        </p:spPr>
      </p:pic>
      <p:sp>
        <p:nvSpPr>
          <p:cNvPr id="19" name="TextBox 18">
            <a:extLst>
              <a:ext uri="{FF2B5EF4-FFF2-40B4-BE49-F238E27FC236}">
                <a16:creationId xmlns:a16="http://schemas.microsoft.com/office/drawing/2014/main" id="{D94DACCF-BD5F-4853-BB1A-17DD72503156}"/>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68286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64CD9F-DC5D-41B8-85F9-6312B10BCCA9}"/>
              </a:ext>
            </a:extLst>
          </p:cNvPr>
          <p:cNvSpPr/>
          <p:nvPr/>
        </p:nvSpPr>
        <p:spPr>
          <a:xfrm>
            <a:off x="542260" y="350875"/>
            <a:ext cx="8059480" cy="6103088"/>
          </a:xfrm>
          <a:prstGeom prst="rect">
            <a:avLst/>
          </a:prstGeom>
          <a:solidFill>
            <a:srgbClr val="CEE17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B8C8CD91-F2A9-4340-A3E3-E79FDD5164BA}"/>
              </a:ext>
            </a:extLst>
          </p:cNvPr>
          <p:cNvSpPr txBox="1"/>
          <p:nvPr/>
        </p:nvSpPr>
        <p:spPr>
          <a:xfrm>
            <a:off x="627321" y="474345"/>
            <a:ext cx="7857460" cy="5447645"/>
          </a:xfrm>
          <a:prstGeom prst="rect">
            <a:avLst/>
          </a:prstGeom>
          <a:noFill/>
        </p:spPr>
        <p:txBody>
          <a:bodyPr wrap="square" rtlCol="1">
            <a:spAutoFit/>
          </a:bodyPr>
          <a:lstStyle/>
          <a:p>
            <a:pPr algn="just" rtl="1">
              <a:lnSpc>
                <a:spcPct val="200000"/>
              </a:lnSpc>
            </a:pPr>
            <a:r>
              <a:rPr lang="fa-IR" sz="1600" dirty="0">
                <a:solidFill>
                  <a:srgbClr val="116F6F"/>
                </a:solidFill>
                <a:latin typeface="Times New Roman" panose="02020603050405020304" pitchFamily="18" charset="0"/>
                <a:cs typeface="B Titr" panose="00000700000000000000" pitchFamily="2" charset="-78"/>
              </a:rPr>
              <a:t>در صورت مواجه شدن با این وضعیت مشکوک به شکستگی باید اقدامات زیر را بترتیب انجام دهید:</a:t>
            </a:r>
          </a:p>
          <a:p>
            <a:pPr algn="just" rtl="1">
              <a:lnSpc>
                <a:spcPct val="200000"/>
              </a:lnSpc>
              <a:buFont typeface="+mj-lt"/>
              <a:buAutoNum type="arabicPeriod"/>
            </a:pPr>
            <a:r>
              <a:rPr lang="fa-IR" sz="1600" dirty="0">
                <a:solidFill>
                  <a:srgbClr val="116F6F"/>
                </a:solidFill>
                <a:latin typeface="Times New Roman" panose="02020603050405020304" pitchFamily="18" charset="0"/>
                <a:cs typeface="B Titr" panose="00000700000000000000" pitchFamily="2" charset="-78"/>
              </a:rPr>
              <a:t>فورا با اورژانس تماس بگیرید</a:t>
            </a:r>
          </a:p>
          <a:p>
            <a:pPr algn="just" rtl="1">
              <a:lnSpc>
                <a:spcPct val="200000"/>
              </a:lnSpc>
              <a:buFont typeface="+mj-lt"/>
              <a:buAutoNum type="arabicPeriod"/>
            </a:pPr>
            <a:r>
              <a:rPr lang="fa-IR" sz="1600" dirty="0">
                <a:solidFill>
                  <a:srgbClr val="116F6F"/>
                </a:solidFill>
                <a:latin typeface="Times New Roman" panose="02020603050405020304" pitchFamily="18" charset="0"/>
                <a:cs typeface="B Titr" panose="00000700000000000000" pitchFamily="2" charset="-78"/>
              </a:rPr>
              <a:t>به بیمار اطمینان دهید که مراقب او هستید</a:t>
            </a:r>
          </a:p>
          <a:p>
            <a:pPr algn="just" rtl="1">
              <a:lnSpc>
                <a:spcPct val="200000"/>
              </a:lnSpc>
              <a:buFont typeface="+mj-lt"/>
              <a:buAutoNum type="arabicPeriod"/>
            </a:pPr>
            <a:r>
              <a:rPr lang="fa-IR" sz="1600" dirty="0">
                <a:solidFill>
                  <a:srgbClr val="116F6F"/>
                </a:solidFill>
                <a:latin typeface="Times New Roman" panose="02020603050405020304" pitchFamily="18" charset="0"/>
                <a:cs typeface="B Titr" panose="00000700000000000000" pitchFamily="2" charset="-78"/>
              </a:rPr>
              <a:t>وقتی مطمئن نیستید که آیا اندام مورد نظر شکسته است یا خیر با آن مانند یک اندام شکسته رفتار کنید</a:t>
            </a:r>
          </a:p>
          <a:p>
            <a:pPr algn="just" rtl="1">
              <a:lnSpc>
                <a:spcPct val="200000"/>
              </a:lnSpc>
              <a:buFont typeface="+mj-lt"/>
              <a:buAutoNum type="arabicPeriod"/>
            </a:pPr>
            <a:r>
              <a:rPr lang="fa-IR" sz="1600" dirty="0">
                <a:solidFill>
                  <a:srgbClr val="116F6F"/>
                </a:solidFill>
                <a:latin typeface="Times New Roman" panose="02020603050405020304" pitchFamily="18" charset="0"/>
                <a:cs typeface="B Titr" panose="00000700000000000000" pitchFamily="2" charset="-78"/>
              </a:rPr>
              <a:t>اندام آسیب دیده را فقط در موارد ضروری حرکت داده و از حرکت دادن بی مورد و مکرر آن اجتناب کنید</a:t>
            </a:r>
          </a:p>
          <a:p>
            <a:pPr algn="just" rtl="1">
              <a:lnSpc>
                <a:spcPct val="200000"/>
              </a:lnSpc>
              <a:buFont typeface="+mj-lt"/>
              <a:buAutoNum type="arabicPeriod"/>
            </a:pPr>
            <a:r>
              <a:rPr lang="fa-IR" sz="1600" dirty="0">
                <a:solidFill>
                  <a:srgbClr val="116F6F"/>
                </a:solidFill>
                <a:latin typeface="Times New Roman" panose="02020603050405020304" pitchFamily="18" charset="0"/>
                <a:cs typeface="B Titr" panose="00000700000000000000" pitchFamily="2" charset="-78"/>
              </a:rPr>
              <a:t>اولویت اول در مواجهه با یک بیمار بدحال کنترل هوشیاری، تنفس، فشار خون و خونریزی بیمار است. پس اگر بیمار بیهوش است، نفس نمیکشد یا اختلالی در تنفس دارد، نبض وی ضعیف شده یا نمیزند و یا اگر خونریزی از زخم دارد اول باید به این مشکلات رسیدگی شود و پس از آن اقدامات اولیه در مورد شکستگی صورت گیرد</a:t>
            </a:r>
          </a:p>
          <a:p>
            <a:pPr algn="just" rtl="1">
              <a:lnSpc>
                <a:spcPct val="200000"/>
              </a:lnSpc>
              <a:buFont typeface="+mj-lt"/>
              <a:buAutoNum type="arabicPeriod"/>
            </a:pPr>
            <a:r>
              <a:rPr lang="fa-IR" sz="1600" dirty="0">
                <a:solidFill>
                  <a:srgbClr val="116F6F"/>
                </a:solidFill>
                <a:latin typeface="Times New Roman" panose="02020603050405020304" pitchFamily="18" charset="0"/>
                <a:cs typeface="B Titr" panose="00000700000000000000" pitchFamily="2" charset="-78"/>
              </a:rPr>
              <a:t>اندام مشکوک به شکستگی باید بیحرکت شود. این بیحرکتی را میتوان با بستن اندام به تنه یا اندام مقابل و یا با آتل گیری انجام داد</a:t>
            </a:r>
          </a:p>
        </p:txBody>
      </p:sp>
    </p:spTree>
    <p:extLst>
      <p:ext uri="{BB962C8B-B14F-4D97-AF65-F5344CB8AC3E}">
        <p14:creationId xmlns:p14="http://schemas.microsoft.com/office/powerpoint/2010/main" val="891520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6ABDB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803366" y="1964614"/>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270191" y="2334021"/>
            <a:ext cx="3104707" cy="3104707"/>
          </a:xfrm>
          <a:prstGeom prst="ellipse">
            <a:avLst/>
          </a:prstGeom>
          <a:solidFill>
            <a:srgbClr val="6ABDB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362734" y="2971477"/>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5400" dirty="0">
                <a:ln>
                  <a:solidFill>
                    <a:sysClr val="windowText" lastClr="000000"/>
                  </a:solidFill>
                </a:ln>
                <a:solidFill>
                  <a:srgbClr val="116F6F"/>
                </a:solidFill>
                <a:cs typeface="B Titr" panose="00000700000000000000" pitchFamily="2" charset="-78"/>
              </a:rPr>
              <a:t>خون دماغ</a:t>
            </a:r>
          </a:p>
        </p:txBody>
      </p:sp>
      <p:sp>
        <p:nvSpPr>
          <p:cNvPr id="22" name="Rectangle 21">
            <a:extLst>
              <a:ext uri="{FF2B5EF4-FFF2-40B4-BE49-F238E27FC236}">
                <a16:creationId xmlns:a16="http://schemas.microsoft.com/office/drawing/2014/main" id="{7E9BF1DB-1D63-4B86-B8A5-22306EE6D863}"/>
              </a:ext>
            </a:extLst>
          </p:cNvPr>
          <p:cNvSpPr/>
          <p:nvPr/>
        </p:nvSpPr>
        <p:spPr>
          <a:xfrm>
            <a:off x="887819" y="1782824"/>
            <a:ext cx="2147777" cy="54775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ED4041"/>
                </a:solidFill>
                <a:cs typeface="Dast Nevis" panose="03000400000000000000" pitchFamily="66" charset="-78"/>
              </a:rPr>
              <a:t>آموزش شماره </a:t>
            </a:r>
            <a:r>
              <a:rPr lang="fa-IR" u="sng" dirty="0">
                <a:solidFill>
                  <a:srgbClr val="ED4041"/>
                </a:solidFill>
                <a:cs typeface="Dast Nevis" panose="03000400000000000000" pitchFamily="66" charset="-78"/>
              </a:rPr>
              <a:t>6</a:t>
            </a:r>
          </a:p>
        </p:txBody>
      </p:sp>
      <p:pic>
        <p:nvPicPr>
          <p:cNvPr id="7" name="Picture 6">
            <a:extLst>
              <a:ext uri="{FF2B5EF4-FFF2-40B4-BE49-F238E27FC236}">
                <a16:creationId xmlns:a16="http://schemas.microsoft.com/office/drawing/2014/main" id="{F6921150-0E77-491C-B6B5-4A5672B0D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40" y="3023148"/>
            <a:ext cx="4672794" cy="2814127"/>
          </a:xfrm>
          <a:prstGeom prst="rect">
            <a:avLst/>
          </a:prstGeom>
        </p:spPr>
      </p:pic>
      <p:pic>
        <p:nvPicPr>
          <p:cNvPr id="11" name="Picture 10">
            <a:extLst>
              <a:ext uri="{FF2B5EF4-FFF2-40B4-BE49-F238E27FC236}">
                <a16:creationId xmlns:a16="http://schemas.microsoft.com/office/drawing/2014/main" id="{7B1B9C0A-87AD-4D0E-9196-C74468175D6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6813" y="5832336"/>
            <a:ext cx="942759" cy="942759"/>
          </a:xfrm>
          <a:prstGeom prst="rect">
            <a:avLst/>
          </a:prstGeom>
        </p:spPr>
      </p:pic>
      <p:pic>
        <p:nvPicPr>
          <p:cNvPr id="12" name="Picture 11">
            <a:extLst>
              <a:ext uri="{FF2B5EF4-FFF2-40B4-BE49-F238E27FC236}">
                <a16:creationId xmlns:a16="http://schemas.microsoft.com/office/drawing/2014/main" id="{2FA90BEA-8ADC-437E-A425-A29DDA553B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572" y="5927732"/>
            <a:ext cx="861237" cy="751965"/>
          </a:xfrm>
          <a:prstGeom prst="rect">
            <a:avLst/>
          </a:prstGeom>
        </p:spPr>
      </p:pic>
      <p:pic>
        <p:nvPicPr>
          <p:cNvPr id="17" name="Picture 16">
            <a:extLst>
              <a:ext uri="{FF2B5EF4-FFF2-40B4-BE49-F238E27FC236}">
                <a16:creationId xmlns:a16="http://schemas.microsoft.com/office/drawing/2014/main" id="{FA45C901-FF55-4C43-8BD5-8CD40E653C08}"/>
              </a:ext>
            </a:extLst>
          </p:cNvPr>
          <p:cNvPicPr>
            <a:picLocks noChangeAspect="1"/>
          </p:cNvPicPr>
          <p:nvPr/>
        </p:nvPicPr>
        <p:blipFill rotWithShape="1">
          <a:blip r:embed="rId7">
            <a:extLst>
              <a:ext uri="{28A0092B-C50C-407E-A947-70E740481C1C}">
                <a14:useLocalDpi xmlns:a14="http://schemas.microsoft.com/office/drawing/2010/main" val="0"/>
              </a:ext>
            </a:extLst>
          </a:blip>
          <a:srcRect l="40580" t="5116" r="3374" b="20965"/>
          <a:stretch/>
        </p:blipFill>
        <p:spPr>
          <a:xfrm>
            <a:off x="3253831" y="5912627"/>
            <a:ext cx="812419" cy="1071479"/>
          </a:xfrm>
          <a:prstGeom prst="rect">
            <a:avLst/>
          </a:prstGeom>
        </p:spPr>
      </p:pic>
      <p:sp>
        <p:nvSpPr>
          <p:cNvPr id="19" name="TextBox 18">
            <a:extLst>
              <a:ext uri="{FF2B5EF4-FFF2-40B4-BE49-F238E27FC236}">
                <a16:creationId xmlns:a16="http://schemas.microsoft.com/office/drawing/2014/main" id="{E0CD8588-1AF7-4595-9FEC-1357B7DAF83F}"/>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72630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3A7839-B378-43BA-B458-CDA7A69D6923}"/>
              </a:ext>
            </a:extLst>
          </p:cNvPr>
          <p:cNvSpPr/>
          <p:nvPr/>
        </p:nvSpPr>
        <p:spPr>
          <a:xfrm>
            <a:off x="542260" y="350875"/>
            <a:ext cx="8059480" cy="6103088"/>
          </a:xfrm>
          <a:prstGeom prst="rect">
            <a:avLst/>
          </a:prstGeom>
          <a:solidFill>
            <a:srgbClr val="6ABDB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6F9DE8CD-459D-44BD-8DA7-A660471FB27B}"/>
              </a:ext>
            </a:extLst>
          </p:cNvPr>
          <p:cNvSpPr txBox="1"/>
          <p:nvPr/>
        </p:nvSpPr>
        <p:spPr>
          <a:xfrm>
            <a:off x="829345" y="474345"/>
            <a:ext cx="7474688" cy="4993931"/>
          </a:xfrm>
          <a:prstGeom prst="rect">
            <a:avLst/>
          </a:prstGeom>
          <a:noFill/>
        </p:spPr>
        <p:txBody>
          <a:bodyPr wrap="square" rtlCol="1">
            <a:spAutoFit/>
          </a:bodyPr>
          <a:lstStyle/>
          <a:p>
            <a:pPr algn="r" rtl="1">
              <a:lnSpc>
                <a:spcPct val="200000"/>
              </a:lnSpc>
              <a:buFont typeface="Arial" panose="020B0604020202020204" pitchFamily="34" charset="0"/>
              <a:buChar char="•"/>
            </a:pPr>
            <a:r>
              <a:rPr lang="fa-IR" dirty="0">
                <a:solidFill>
                  <a:schemeClr val="bg1"/>
                </a:solidFill>
                <a:latin typeface="Times New Roman" panose="02020603050405020304" pitchFamily="18" charset="0"/>
                <a:cs typeface="B Titr" panose="00000700000000000000" pitchFamily="2" charset="-78"/>
              </a:rPr>
              <a:t>دانش آموز باید بنشیند و بالاتنه‎ی خود را به جلو خم کند و دهان خود را باز نماید. او در این حالت می‎تواند خون را تف کرده و آن را قورت ندهد. سرانجام بالاتنه باید به حالت معمول در‎آید.</a:t>
            </a:r>
          </a:p>
          <a:p>
            <a:pPr algn="r" rtl="1">
              <a:lnSpc>
                <a:spcPct val="200000"/>
              </a:lnSpc>
              <a:buFont typeface="Arial" panose="020B0604020202020204" pitchFamily="34" charset="0"/>
              <a:buChar char="•"/>
            </a:pPr>
            <a:r>
              <a:rPr lang="fa-IR" dirty="0">
                <a:solidFill>
                  <a:schemeClr val="bg1"/>
                </a:solidFill>
                <a:latin typeface="Times New Roman" panose="02020603050405020304" pitchFamily="18" charset="0"/>
                <a:cs typeface="B Titr" panose="00000700000000000000" pitchFamily="2" charset="-78"/>
              </a:rPr>
              <a:t>تنها اگر به مدت ۵ دقیقه قسمت جلویی بینی را در سمت خونریزی به روی تیغه‎ی بینی با انگشت دست بفشاریم، بسیاری از خونریزی‎های بینی مهار می‎شوند.</a:t>
            </a:r>
          </a:p>
          <a:p>
            <a:pPr algn="r" rtl="1">
              <a:lnSpc>
                <a:spcPct val="200000"/>
              </a:lnSpc>
              <a:buFont typeface="Arial" panose="020B0604020202020204" pitchFamily="34" charset="0"/>
              <a:buChar char="•"/>
            </a:pPr>
            <a:r>
              <a:rPr lang="fa-IR" dirty="0">
                <a:solidFill>
                  <a:schemeClr val="bg1"/>
                </a:solidFill>
                <a:latin typeface="Times New Roman" panose="02020603050405020304" pitchFamily="18" charset="0"/>
                <a:cs typeface="B Titr" panose="00000700000000000000" pitchFamily="2" charset="-78"/>
              </a:rPr>
              <a:t>کمپرس‎های سرد باید پشت گردن و همچنین پشت بینی گذارده شود.</a:t>
            </a:r>
            <a:br>
              <a:rPr lang="fa-IR" dirty="0">
                <a:solidFill>
                  <a:schemeClr val="bg1"/>
                </a:solidFill>
                <a:latin typeface="Times New Roman" panose="02020603050405020304" pitchFamily="18" charset="0"/>
                <a:cs typeface="B Titr" panose="00000700000000000000" pitchFamily="2" charset="-78"/>
              </a:rPr>
            </a:br>
            <a:r>
              <a:rPr lang="fa-IR" dirty="0">
                <a:solidFill>
                  <a:schemeClr val="bg1"/>
                </a:solidFill>
                <a:latin typeface="Times New Roman" panose="02020603050405020304" pitchFamily="18" charset="0"/>
                <a:cs typeface="B Titr" panose="00000700000000000000" pitchFamily="2" charset="-78"/>
              </a:rPr>
              <a:t>به دانش آموز گوشزد ‎شود که پنبه یا دستمال در بینی خود نگذارد. زیرا ممکن است هنگام در آوردن آن‎ها دچار مشکل شود و مخاط بینی بیشتر دچار آسیب شود</a:t>
            </a:r>
          </a:p>
          <a:p>
            <a:pPr algn="r" rtl="1">
              <a:lnSpc>
                <a:spcPct val="200000"/>
              </a:lnSpc>
              <a:spcAft>
                <a:spcPts val="900"/>
              </a:spcAft>
            </a:pPr>
            <a:endParaRPr lang="en-US" dirty="0">
              <a:solidFill>
                <a:schemeClr val="bg1"/>
              </a:solidFill>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240596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FFDDE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803366" y="1964614"/>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270191" y="2334021"/>
            <a:ext cx="3104707" cy="3104707"/>
          </a:xfrm>
          <a:prstGeom prst="ellipse">
            <a:avLst/>
          </a:prstGeom>
          <a:solidFill>
            <a:srgbClr val="FFDDE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362734" y="2971477"/>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8000" dirty="0">
                <a:ln>
                  <a:solidFill>
                    <a:sysClr val="windowText" lastClr="000000"/>
                  </a:solidFill>
                </a:ln>
                <a:solidFill>
                  <a:srgbClr val="116F6F"/>
                </a:solidFill>
                <a:cs typeface="B Titr" panose="00000700000000000000" pitchFamily="2" charset="-78"/>
              </a:rPr>
              <a:t>تشنج</a:t>
            </a:r>
          </a:p>
        </p:txBody>
      </p:sp>
      <p:sp>
        <p:nvSpPr>
          <p:cNvPr id="22" name="Rectangle 21">
            <a:extLst>
              <a:ext uri="{FF2B5EF4-FFF2-40B4-BE49-F238E27FC236}">
                <a16:creationId xmlns:a16="http://schemas.microsoft.com/office/drawing/2014/main" id="{7E9BF1DB-1D63-4B86-B8A5-22306EE6D863}"/>
              </a:ext>
            </a:extLst>
          </p:cNvPr>
          <p:cNvSpPr/>
          <p:nvPr/>
        </p:nvSpPr>
        <p:spPr>
          <a:xfrm>
            <a:off x="887819" y="1782824"/>
            <a:ext cx="2147777" cy="54775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ED4041"/>
                </a:solidFill>
                <a:cs typeface="Dast Nevis" panose="03000400000000000000" pitchFamily="66" charset="-78"/>
              </a:rPr>
              <a:t>آموزش شماره </a:t>
            </a:r>
            <a:r>
              <a:rPr lang="fa-IR" u="sng" dirty="0">
                <a:solidFill>
                  <a:srgbClr val="ED4041"/>
                </a:solidFill>
                <a:cs typeface="Dast Nevis" panose="03000400000000000000" pitchFamily="66" charset="-78"/>
              </a:rPr>
              <a:t>7</a:t>
            </a:r>
          </a:p>
        </p:txBody>
      </p:sp>
      <p:pic>
        <p:nvPicPr>
          <p:cNvPr id="3" name="Picture 2">
            <a:extLst>
              <a:ext uri="{FF2B5EF4-FFF2-40B4-BE49-F238E27FC236}">
                <a16:creationId xmlns:a16="http://schemas.microsoft.com/office/drawing/2014/main" id="{1C8A823A-AFF8-4E91-BCB0-73FADD404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03" y="3572898"/>
            <a:ext cx="4191492" cy="1882898"/>
          </a:xfrm>
          <a:prstGeom prst="rect">
            <a:avLst/>
          </a:prstGeom>
        </p:spPr>
      </p:pic>
      <p:pic>
        <p:nvPicPr>
          <p:cNvPr id="11" name="Picture 10">
            <a:extLst>
              <a:ext uri="{FF2B5EF4-FFF2-40B4-BE49-F238E27FC236}">
                <a16:creationId xmlns:a16="http://schemas.microsoft.com/office/drawing/2014/main" id="{3A765786-6980-4E5C-9FC4-CF583A5F781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6813" y="5832336"/>
            <a:ext cx="942759" cy="942759"/>
          </a:xfrm>
          <a:prstGeom prst="rect">
            <a:avLst/>
          </a:prstGeom>
        </p:spPr>
      </p:pic>
      <p:pic>
        <p:nvPicPr>
          <p:cNvPr id="12" name="Picture 11">
            <a:extLst>
              <a:ext uri="{FF2B5EF4-FFF2-40B4-BE49-F238E27FC236}">
                <a16:creationId xmlns:a16="http://schemas.microsoft.com/office/drawing/2014/main" id="{82B074D6-528B-44E8-99CF-4C59BA1952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572" y="5927732"/>
            <a:ext cx="861237" cy="751965"/>
          </a:xfrm>
          <a:prstGeom prst="rect">
            <a:avLst/>
          </a:prstGeom>
        </p:spPr>
      </p:pic>
      <p:pic>
        <p:nvPicPr>
          <p:cNvPr id="17" name="Picture 16">
            <a:extLst>
              <a:ext uri="{FF2B5EF4-FFF2-40B4-BE49-F238E27FC236}">
                <a16:creationId xmlns:a16="http://schemas.microsoft.com/office/drawing/2014/main" id="{4E539A3A-EF57-40A5-B789-F6E9F44D16FA}"/>
              </a:ext>
            </a:extLst>
          </p:cNvPr>
          <p:cNvPicPr>
            <a:picLocks noChangeAspect="1"/>
          </p:cNvPicPr>
          <p:nvPr/>
        </p:nvPicPr>
        <p:blipFill rotWithShape="1">
          <a:blip r:embed="rId7">
            <a:extLst>
              <a:ext uri="{28A0092B-C50C-407E-A947-70E740481C1C}">
                <a14:useLocalDpi xmlns:a14="http://schemas.microsoft.com/office/drawing/2010/main" val="0"/>
              </a:ext>
            </a:extLst>
          </a:blip>
          <a:srcRect l="40580" t="5116" r="3374" b="20965"/>
          <a:stretch/>
        </p:blipFill>
        <p:spPr>
          <a:xfrm>
            <a:off x="3253831" y="5912627"/>
            <a:ext cx="812419" cy="1071479"/>
          </a:xfrm>
          <a:prstGeom prst="rect">
            <a:avLst/>
          </a:prstGeom>
        </p:spPr>
      </p:pic>
      <p:sp>
        <p:nvSpPr>
          <p:cNvPr id="19" name="TextBox 18">
            <a:extLst>
              <a:ext uri="{FF2B5EF4-FFF2-40B4-BE49-F238E27FC236}">
                <a16:creationId xmlns:a16="http://schemas.microsoft.com/office/drawing/2014/main" id="{3FECF7AF-31EC-42D9-836D-3F251FD63FF2}"/>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218194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0A36D0-E693-4DAB-B35E-05BA120F0523}"/>
              </a:ext>
            </a:extLst>
          </p:cNvPr>
          <p:cNvSpPr/>
          <p:nvPr/>
        </p:nvSpPr>
        <p:spPr>
          <a:xfrm>
            <a:off x="542260" y="350875"/>
            <a:ext cx="8059480" cy="6103088"/>
          </a:xfrm>
          <a:prstGeom prst="rect">
            <a:avLst/>
          </a:prstGeom>
          <a:solidFill>
            <a:srgbClr val="FFDDE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03259AB5-C24A-474A-A748-E8915CBA36A4}"/>
              </a:ext>
            </a:extLst>
          </p:cNvPr>
          <p:cNvSpPr txBox="1"/>
          <p:nvPr/>
        </p:nvSpPr>
        <p:spPr>
          <a:xfrm>
            <a:off x="829345" y="474345"/>
            <a:ext cx="7474688" cy="5043688"/>
          </a:xfrm>
          <a:prstGeom prst="rect">
            <a:avLst/>
          </a:prstGeom>
          <a:noFill/>
        </p:spPr>
        <p:txBody>
          <a:bodyPr wrap="square" rtlCol="1">
            <a:spAutoFit/>
          </a:bodyPr>
          <a:lstStyle/>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_ اشیاء خطرناک را از کنارش بردارید تا خطر مصدوم شدن بیمار را تهدید نکند.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_ تا پایان حمله بیمار را ترک نکنید. </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_ به هیچ عنوان نباید سعی کنید چیزی بین دندان‌های بیمار قرار دهید؛ چراکه این اقدام خطرناک بوده و می‌تواند صدمه قابل ملاحظه‌ای به دندان‌های بیمار یا دست خودتان وارد شود.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_ هرگز در حین حمله یا بلافاصله پس از اتمام حمله آب،‌ نوشیدنی و حتی داروهای بیمار را به خوردش ندهید.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_ از سیلی‌زدن، آب پاشیدن، تنفس دهان به دهان و فشار به قفسه سینه بیمار خودداری کنید.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_ سعی نکنید جلوی حرکات غیر ارادی بیمار را بگیرید؛ چون ممکن است باعث شکسته شدن استخوان‌های اندام‌ها شود.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_ پس از اتمام حمله، بیمار نیاز به استراحت دارد پس تا زمانی که کنار بیمار هستید سعی نکنید او را از خواب بیدار کنید.</a:t>
            </a:r>
          </a:p>
        </p:txBody>
      </p:sp>
    </p:spTree>
    <p:extLst>
      <p:ext uri="{BB962C8B-B14F-4D97-AF65-F5344CB8AC3E}">
        <p14:creationId xmlns:p14="http://schemas.microsoft.com/office/powerpoint/2010/main" val="1105767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FFF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803366" y="1964614"/>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270191" y="2334021"/>
            <a:ext cx="3104707" cy="3104707"/>
          </a:xfrm>
          <a:prstGeom prst="ellipse">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362734" y="2971477"/>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8000" dirty="0">
                <a:ln>
                  <a:solidFill>
                    <a:sysClr val="windowText" lastClr="000000"/>
                  </a:solidFill>
                </a:ln>
                <a:solidFill>
                  <a:srgbClr val="116F6F"/>
                </a:solidFill>
                <a:cs typeface="B Titr" panose="00000700000000000000" pitchFamily="2" charset="-78"/>
              </a:rPr>
              <a:t>خفگی</a:t>
            </a:r>
          </a:p>
        </p:txBody>
      </p:sp>
      <p:sp>
        <p:nvSpPr>
          <p:cNvPr id="22" name="Rectangle 21">
            <a:extLst>
              <a:ext uri="{FF2B5EF4-FFF2-40B4-BE49-F238E27FC236}">
                <a16:creationId xmlns:a16="http://schemas.microsoft.com/office/drawing/2014/main" id="{7E9BF1DB-1D63-4B86-B8A5-22306EE6D863}"/>
              </a:ext>
            </a:extLst>
          </p:cNvPr>
          <p:cNvSpPr/>
          <p:nvPr/>
        </p:nvSpPr>
        <p:spPr>
          <a:xfrm>
            <a:off x="887819" y="1782824"/>
            <a:ext cx="2147777" cy="54775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ED4041"/>
                </a:solidFill>
                <a:cs typeface="Dast Nevis" panose="03000400000000000000" pitchFamily="66" charset="-78"/>
              </a:rPr>
              <a:t>آموزش شماره </a:t>
            </a:r>
            <a:r>
              <a:rPr lang="fa-IR" u="sng" dirty="0">
                <a:solidFill>
                  <a:srgbClr val="ED4041"/>
                </a:solidFill>
                <a:cs typeface="Dast Nevis" panose="03000400000000000000" pitchFamily="66" charset="-78"/>
              </a:rPr>
              <a:t>8</a:t>
            </a:r>
          </a:p>
        </p:txBody>
      </p:sp>
      <p:pic>
        <p:nvPicPr>
          <p:cNvPr id="7" name="Picture 6">
            <a:extLst>
              <a:ext uri="{FF2B5EF4-FFF2-40B4-BE49-F238E27FC236}">
                <a16:creationId xmlns:a16="http://schemas.microsoft.com/office/drawing/2014/main" id="{DD0479CC-CB11-422C-B796-C5F9B5A62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46" y="2449442"/>
            <a:ext cx="3293263" cy="3333262"/>
          </a:xfrm>
          <a:prstGeom prst="rect">
            <a:avLst/>
          </a:prstGeom>
        </p:spPr>
      </p:pic>
      <p:pic>
        <p:nvPicPr>
          <p:cNvPr id="11" name="Picture 10">
            <a:extLst>
              <a:ext uri="{FF2B5EF4-FFF2-40B4-BE49-F238E27FC236}">
                <a16:creationId xmlns:a16="http://schemas.microsoft.com/office/drawing/2014/main" id="{FA059C9F-1CFE-411B-8090-8E197E5D72B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6813" y="5832336"/>
            <a:ext cx="942759" cy="942759"/>
          </a:xfrm>
          <a:prstGeom prst="rect">
            <a:avLst/>
          </a:prstGeom>
        </p:spPr>
      </p:pic>
      <p:pic>
        <p:nvPicPr>
          <p:cNvPr id="12" name="Picture 11">
            <a:extLst>
              <a:ext uri="{FF2B5EF4-FFF2-40B4-BE49-F238E27FC236}">
                <a16:creationId xmlns:a16="http://schemas.microsoft.com/office/drawing/2014/main" id="{C62A35CD-D7D8-4C9F-9E55-4D3D9AD44C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572" y="5927732"/>
            <a:ext cx="861237" cy="751965"/>
          </a:xfrm>
          <a:prstGeom prst="rect">
            <a:avLst/>
          </a:prstGeom>
        </p:spPr>
      </p:pic>
      <p:pic>
        <p:nvPicPr>
          <p:cNvPr id="17" name="Picture 16">
            <a:extLst>
              <a:ext uri="{FF2B5EF4-FFF2-40B4-BE49-F238E27FC236}">
                <a16:creationId xmlns:a16="http://schemas.microsoft.com/office/drawing/2014/main" id="{B6AE97A7-C084-4150-A64B-9F9D7431C7AA}"/>
              </a:ext>
            </a:extLst>
          </p:cNvPr>
          <p:cNvPicPr>
            <a:picLocks noChangeAspect="1"/>
          </p:cNvPicPr>
          <p:nvPr/>
        </p:nvPicPr>
        <p:blipFill rotWithShape="1">
          <a:blip r:embed="rId7">
            <a:extLst>
              <a:ext uri="{28A0092B-C50C-407E-A947-70E740481C1C}">
                <a14:useLocalDpi xmlns:a14="http://schemas.microsoft.com/office/drawing/2010/main" val="0"/>
              </a:ext>
            </a:extLst>
          </a:blip>
          <a:srcRect l="40580" t="5116" r="3374" b="20965"/>
          <a:stretch/>
        </p:blipFill>
        <p:spPr>
          <a:xfrm>
            <a:off x="3253831" y="5912627"/>
            <a:ext cx="812419" cy="1071479"/>
          </a:xfrm>
          <a:prstGeom prst="rect">
            <a:avLst/>
          </a:prstGeom>
        </p:spPr>
      </p:pic>
      <p:sp>
        <p:nvSpPr>
          <p:cNvPr id="19" name="TextBox 18">
            <a:extLst>
              <a:ext uri="{FF2B5EF4-FFF2-40B4-BE49-F238E27FC236}">
                <a16:creationId xmlns:a16="http://schemas.microsoft.com/office/drawing/2014/main" id="{FE2633CC-5B9E-406A-B7F0-901C38B3CC40}"/>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3357276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FAF1AAB-70F1-4D7C-9E26-DF7F762B4731}"/>
              </a:ext>
            </a:extLst>
          </p:cNvPr>
          <p:cNvSpPr/>
          <p:nvPr/>
        </p:nvSpPr>
        <p:spPr>
          <a:xfrm>
            <a:off x="542260" y="350875"/>
            <a:ext cx="8059480" cy="6113720"/>
          </a:xfrm>
          <a:prstGeom prst="rect">
            <a:avLst/>
          </a:prstGeom>
          <a:solidFill>
            <a:srgbClr val="FFFFC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3A48C392-BB78-442E-A0D2-7D409E1EFEC3}"/>
              </a:ext>
            </a:extLst>
          </p:cNvPr>
          <p:cNvSpPr txBox="1"/>
          <p:nvPr/>
        </p:nvSpPr>
        <p:spPr>
          <a:xfrm>
            <a:off x="829345" y="474345"/>
            <a:ext cx="7474688" cy="6999608"/>
          </a:xfrm>
          <a:prstGeom prst="rect">
            <a:avLst/>
          </a:prstGeom>
          <a:noFill/>
        </p:spPr>
        <p:txBody>
          <a:bodyPr wrap="square" rtlCol="1">
            <a:spAutoFit/>
          </a:bodyPr>
          <a:lstStyle/>
          <a:p>
            <a:pPr algn="r" rtl="1">
              <a:spcAft>
                <a:spcPts val="900"/>
              </a:spcAft>
            </a:pPr>
            <a:r>
              <a:rPr lang="fa-IR" sz="1800"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rPr>
              <a:t>در این گونه موارد باید برای کمک های اولیه به کودکان سعی کنید تا متناسب با سن کودک موارد زیر را انجام دهید</a:t>
            </a:r>
            <a:r>
              <a:rPr lang="en-US" sz="1800" dirty="0">
                <a:solidFill>
                  <a:srgbClr val="116F6F"/>
                </a:solidFill>
                <a:effectLst/>
                <a:latin typeface="Tahoma" panose="020B0604030504040204" pitchFamily="34" charset="0"/>
                <a:ea typeface="Times New Roman" panose="02020603050405020304" pitchFamily="18" charset="0"/>
                <a:cs typeface="B Titr" panose="00000700000000000000" pitchFamily="2" charset="-78"/>
              </a:rPr>
              <a:t>:</a:t>
            </a:r>
            <a:endParaRPr lang="en-US" sz="1800"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endParaRPr>
          </a:p>
          <a:p>
            <a:pPr algn="r" rtl="1">
              <a:lnSpc>
                <a:spcPts val="2250"/>
              </a:lnSpc>
            </a:pPr>
            <a:r>
              <a:rPr lang="en-US" sz="1800" b="0" dirty="0">
                <a:solidFill>
                  <a:srgbClr val="116F6F"/>
                </a:solidFill>
                <a:effectLst/>
                <a:latin typeface="Tahoma" panose="020B0604030504040204" pitchFamily="34" charset="0"/>
                <a:ea typeface="Times New Roman" panose="02020603050405020304" pitchFamily="18" charset="0"/>
                <a:cs typeface="B Titr" panose="00000700000000000000" pitchFamily="2" charset="-78"/>
              </a:rPr>
              <a:t>-</a:t>
            </a:r>
            <a:r>
              <a:rPr lang="fa-IR" sz="1800" b="0"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rPr>
              <a:t>برای کودکان زیر یک سال:</a:t>
            </a:r>
          </a:p>
          <a:p>
            <a:pPr algn="r" rtl="1">
              <a:lnSpc>
                <a:spcPts val="2250"/>
              </a:lnSpc>
            </a:pPr>
            <a:endParaRPr lang="en-US" sz="1800" b="1"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endParaRPr>
          </a:p>
          <a:p>
            <a:pPr algn="r" rtl="1">
              <a:spcAft>
                <a:spcPts val="900"/>
              </a:spcAft>
            </a:pPr>
            <a:r>
              <a:rPr lang="fa-IR" sz="1800" dirty="0">
                <a:solidFill>
                  <a:srgbClr val="116F6F"/>
                </a:solidFill>
                <a:effectLst/>
                <a:latin typeface="Times New Roman" panose="02020603050405020304" pitchFamily="18" charset="0"/>
                <a:ea typeface="Times New Roman" panose="02020603050405020304" pitchFamily="18" charset="0"/>
                <a:cs typeface="B Nazanin" panose="00000400000000000000" pitchFamily="2" charset="-78"/>
              </a:rPr>
              <a:t>در این مواقع باید با کف دست به پشت کودک (بین دو کتف) ضربه وارد کنید ، این ضربه زدن را تا ۵ بار ادامه دهید. در صورتی که با انجام این کار شی گیر کرده بیرون نیامد ، کودک را به پشت بخوابانید و انگشت میانی دو دست خود را ، وسط جناغ سینه کودک قرار داده و تا ۵ بار فشار وارد نمایید</a:t>
            </a:r>
            <a:r>
              <a:rPr lang="en-US" sz="1800" dirty="0">
                <a:solidFill>
                  <a:srgbClr val="116F6F"/>
                </a:solidFill>
                <a:effectLst/>
                <a:latin typeface="Tahoma" panose="020B0604030504040204" pitchFamily="34" charset="0"/>
                <a:ea typeface="Times New Roman" panose="02020603050405020304" pitchFamily="18" charset="0"/>
                <a:cs typeface="B Nazanin" panose="00000400000000000000" pitchFamily="2" charset="-78"/>
              </a:rPr>
              <a:t>.</a:t>
            </a:r>
            <a:endParaRPr lang="en-US" sz="1800" dirty="0">
              <a:solidFill>
                <a:srgbClr val="116F6F"/>
              </a:solidFill>
              <a:effectLst/>
              <a:latin typeface="Times New Roman" panose="02020603050405020304" pitchFamily="18" charset="0"/>
              <a:ea typeface="Times New Roman" panose="02020603050405020304" pitchFamily="18" charset="0"/>
              <a:cs typeface="B Nazanin" panose="00000400000000000000" pitchFamily="2" charset="-78"/>
            </a:endParaRPr>
          </a:p>
          <a:p>
            <a:pPr algn="r" rtl="1">
              <a:spcAft>
                <a:spcPts val="900"/>
              </a:spcAft>
            </a:pPr>
            <a:r>
              <a:rPr lang="fa-IR" dirty="0">
                <a:solidFill>
                  <a:srgbClr val="116F6F"/>
                </a:solidFill>
                <a:latin typeface="Times New Roman" panose="02020603050405020304" pitchFamily="18" charset="0"/>
                <a:cs typeface="B Nazanin" panose="00000400000000000000" pitchFamily="2" charset="-78"/>
              </a:rPr>
              <a:t>مراحل گفته شده را تا بیرون آمدن شی گیر کرده ، یکی در میان انجام دهید</a:t>
            </a:r>
            <a:r>
              <a:rPr lang="en-US" dirty="0">
                <a:solidFill>
                  <a:srgbClr val="116F6F"/>
                </a:solidFill>
                <a:latin typeface="Times New Roman" panose="02020603050405020304" pitchFamily="18" charset="0"/>
                <a:cs typeface="B Nazanin" panose="00000400000000000000" pitchFamily="2" charset="-78"/>
              </a:rPr>
              <a:t>.</a:t>
            </a:r>
          </a:p>
          <a:p>
            <a:pPr algn="r" rtl="1">
              <a:lnSpc>
                <a:spcPts val="2250"/>
              </a:lnSpc>
            </a:pPr>
            <a:r>
              <a:rPr lang="en-US" sz="1800" b="0" dirty="0">
                <a:solidFill>
                  <a:srgbClr val="116F6F"/>
                </a:solidFill>
                <a:effectLst/>
                <a:latin typeface="Tahoma" panose="020B0604030504040204" pitchFamily="34" charset="0"/>
                <a:ea typeface="Times New Roman" panose="02020603050405020304" pitchFamily="18" charset="0"/>
                <a:cs typeface="B Titr" panose="00000700000000000000" pitchFamily="2" charset="-78"/>
              </a:rPr>
              <a:t>-</a:t>
            </a:r>
            <a:r>
              <a:rPr lang="fa-IR" sz="1800" b="0"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rPr>
              <a:t>برای کودکان ۱ تا ۳ سال:</a:t>
            </a:r>
          </a:p>
          <a:p>
            <a:pPr algn="r" rtl="1">
              <a:lnSpc>
                <a:spcPts val="2250"/>
              </a:lnSpc>
            </a:pPr>
            <a:endParaRPr lang="en-US" sz="1800" b="1"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endParaRPr>
          </a:p>
          <a:p>
            <a:pPr algn="r" rtl="1">
              <a:spcAft>
                <a:spcPts val="900"/>
              </a:spcAft>
            </a:pPr>
            <a:r>
              <a:rPr lang="fa-IR" dirty="0">
                <a:solidFill>
                  <a:srgbClr val="116F6F"/>
                </a:solidFill>
                <a:latin typeface="Times New Roman" panose="02020603050405020304" pitchFamily="18" charset="0"/>
                <a:cs typeface="B Nazanin" panose="00000400000000000000" pitchFamily="2" charset="-78"/>
              </a:rPr>
              <a:t>در این موارد باید دستان خود را بر روی هم قرار داده و بر قسمت پایین قفسه سینه فشار دهید( توجه داشته باشید تا فشار ها خیلی سریع صورت گیرند) این کار را تا ۵ باز انجام دهید( در صورتی که هنوز شی گیر کرده بیرون نیامده بود ، دوباره این کار را تکرار کنید)</a:t>
            </a:r>
            <a:r>
              <a:rPr lang="en-US" dirty="0">
                <a:solidFill>
                  <a:srgbClr val="116F6F"/>
                </a:solidFill>
                <a:latin typeface="Times New Roman" panose="02020603050405020304" pitchFamily="18" charset="0"/>
                <a:cs typeface="B Nazanin" panose="00000400000000000000" pitchFamily="2" charset="-78"/>
              </a:rPr>
              <a:t>.</a:t>
            </a:r>
          </a:p>
          <a:p>
            <a:pPr algn="r" rtl="1">
              <a:lnSpc>
                <a:spcPts val="2250"/>
              </a:lnSpc>
            </a:pPr>
            <a:r>
              <a:rPr lang="en-US" sz="1800" b="0" dirty="0">
                <a:solidFill>
                  <a:srgbClr val="116F6F"/>
                </a:solidFill>
                <a:effectLst/>
                <a:latin typeface="Tahoma" panose="020B0604030504040204" pitchFamily="34" charset="0"/>
                <a:ea typeface="Times New Roman" panose="02020603050405020304" pitchFamily="18" charset="0"/>
                <a:cs typeface="B Titr" panose="00000700000000000000" pitchFamily="2" charset="-78"/>
              </a:rPr>
              <a:t>-</a:t>
            </a:r>
            <a:r>
              <a:rPr lang="fa-IR" sz="1800" b="0"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rPr>
              <a:t>برای کودکان بالای ۳ سال:</a:t>
            </a:r>
            <a:endParaRPr lang="en-US" sz="1800" b="1"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endParaRPr>
          </a:p>
          <a:p>
            <a:pPr algn="r" rtl="1">
              <a:spcAft>
                <a:spcPts val="900"/>
              </a:spcAft>
            </a:pPr>
            <a:r>
              <a:rPr lang="fa-IR" dirty="0">
                <a:solidFill>
                  <a:srgbClr val="116F6F"/>
                </a:solidFill>
                <a:latin typeface="Times New Roman" panose="02020603050405020304" pitchFamily="18" charset="0"/>
                <a:cs typeface="B Nazanin" panose="00000400000000000000" pitchFamily="2" charset="-78"/>
              </a:rPr>
              <a:t>در این موارد باید در پشت کودک خود قرار گیرید و یکی از دستان خود را مشت کرده و با دست دیگر دور شکم کودک حلقه کنید ، بعد از این که مطمئن شدید انگشت شصت شما بالا تر از ناف کودک قرار دارد ، تا ۵ بار فشار سریع به سمت داخل و بالا وارد نمایید</a:t>
            </a:r>
            <a:r>
              <a:rPr lang="en-US" dirty="0">
                <a:solidFill>
                  <a:srgbClr val="116F6F"/>
                </a:solidFill>
                <a:latin typeface="Times New Roman" panose="02020603050405020304" pitchFamily="18" charset="0"/>
                <a:cs typeface="B Nazanin" panose="00000400000000000000" pitchFamily="2" charset="-78"/>
              </a:rPr>
              <a:t>.</a:t>
            </a:r>
          </a:p>
          <a:p>
            <a:pPr algn="r" rtl="1">
              <a:spcAft>
                <a:spcPts val="900"/>
              </a:spcAft>
            </a:pPr>
            <a:r>
              <a:rPr lang="fa-IR" dirty="0">
                <a:solidFill>
                  <a:srgbClr val="116F6F"/>
                </a:solidFill>
                <a:latin typeface="Times New Roman" panose="02020603050405020304" pitchFamily="18" charset="0"/>
                <a:cs typeface="B Nazanin" panose="00000400000000000000" pitchFamily="2" charset="-78"/>
              </a:rPr>
              <a:t>توجه داشته باشید تا از فشار دادن قفسه سینه خودداری نمایید ، چرا که ممکن است باعث شکستگی شود</a:t>
            </a:r>
            <a:r>
              <a:rPr lang="en-US" dirty="0">
                <a:solidFill>
                  <a:srgbClr val="116F6F"/>
                </a:solidFill>
                <a:latin typeface="Times New Roman" panose="02020603050405020304" pitchFamily="18" charset="0"/>
                <a:cs typeface="B Nazanin" panose="00000400000000000000" pitchFamily="2" charset="-78"/>
              </a:rPr>
              <a:t>.</a:t>
            </a:r>
          </a:p>
          <a:p>
            <a:pPr algn="r" rtl="1">
              <a:lnSpc>
                <a:spcPct val="200000"/>
              </a:lnSpc>
              <a:spcAft>
                <a:spcPts val="900"/>
              </a:spcAft>
            </a:pPr>
            <a:r>
              <a:rPr lang="en-US" dirty="0">
                <a:solidFill>
                  <a:srgbClr val="116F6F"/>
                </a:solidFill>
                <a:latin typeface="Times New Roman" panose="02020603050405020304" pitchFamily="18" charset="0"/>
                <a:cs typeface="B Titr" panose="00000700000000000000" pitchFamily="2" charset="-78"/>
              </a:rPr>
              <a:t>.</a:t>
            </a:r>
          </a:p>
          <a:p>
            <a:pPr algn="r" rtl="1">
              <a:lnSpc>
                <a:spcPct val="200000"/>
              </a:lnSpc>
              <a:spcAft>
                <a:spcPts val="900"/>
              </a:spcAft>
            </a:pPr>
            <a:endParaRPr lang="en-US" dirty="0">
              <a:solidFill>
                <a:srgbClr val="116F6F"/>
              </a:solidFill>
              <a:latin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311856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87E7F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803366" y="1964614"/>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270191" y="2334021"/>
            <a:ext cx="3104707" cy="3104707"/>
          </a:xfrm>
          <a:prstGeom prst="ellipse">
            <a:avLst/>
          </a:prstGeom>
          <a:solidFill>
            <a:srgbClr val="87E7F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362734" y="2971477"/>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4400" dirty="0">
                <a:ln>
                  <a:solidFill>
                    <a:sysClr val="windowText" lastClr="000000"/>
                  </a:solidFill>
                </a:ln>
                <a:solidFill>
                  <a:srgbClr val="116F6F"/>
                </a:solidFill>
                <a:cs typeface="B Titr" panose="00000700000000000000" pitchFamily="2" charset="-78"/>
              </a:rPr>
              <a:t>برق گرفتگی</a:t>
            </a:r>
          </a:p>
        </p:txBody>
      </p:sp>
      <p:sp>
        <p:nvSpPr>
          <p:cNvPr id="22" name="Rectangle 21">
            <a:extLst>
              <a:ext uri="{FF2B5EF4-FFF2-40B4-BE49-F238E27FC236}">
                <a16:creationId xmlns:a16="http://schemas.microsoft.com/office/drawing/2014/main" id="{7E9BF1DB-1D63-4B86-B8A5-22306EE6D863}"/>
              </a:ext>
            </a:extLst>
          </p:cNvPr>
          <p:cNvSpPr/>
          <p:nvPr/>
        </p:nvSpPr>
        <p:spPr>
          <a:xfrm>
            <a:off x="887819" y="1782824"/>
            <a:ext cx="2147777" cy="54775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ED4041"/>
                </a:solidFill>
                <a:cs typeface="Dast Nevis" panose="03000400000000000000" pitchFamily="66" charset="-78"/>
              </a:rPr>
              <a:t>آموزش شماره </a:t>
            </a:r>
            <a:r>
              <a:rPr lang="fa-IR" u="sng" dirty="0">
                <a:solidFill>
                  <a:srgbClr val="ED4041"/>
                </a:solidFill>
                <a:cs typeface="Dast Nevis" panose="03000400000000000000" pitchFamily="66" charset="-78"/>
              </a:rPr>
              <a:t>9</a:t>
            </a:r>
          </a:p>
        </p:txBody>
      </p:sp>
      <p:pic>
        <p:nvPicPr>
          <p:cNvPr id="3" name="Picture 2">
            <a:extLst>
              <a:ext uri="{FF2B5EF4-FFF2-40B4-BE49-F238E27FC236}">
                <a16:creationId xmlns:a16="http://schemas.microsoft.com/office/drawing/2014/main" id="{0BD41009-A50F-42DE-B365-215B2065E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02" y="2968243"/>
            <a:ext cx="3794281" cy="26433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228D7C61-3427-4CCE-8DD8-5A1833C6299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6813" y="5832336"/>
            <a:ext cx="942759" cy="942759"/>
          </a:xfrm>
          <a:prstGeom prst="rect">
            <a:avLst/>
          </a:prstGeom>
        </p:spPr>
      </p:pic>
      <p:pic>
        <p:nvPicPr>
          <p:cNvPr id="12" name="Picture 11">
            <a:extLst>
              <a:ext uri="{FF2B5EF4-FFF2-40B4-BE49-F238E27FC236}">
                <a16:creationId xmlns:a16="http://schemas.microsoft.com/office/drawing/2014/main" id="{6F5B07E5-F3EB-4FE5-A519-4E095170B9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572" y="5927732"/>
            <a:ext cx="861237" cy="751965"/>
          </a:xfrm>
          <a:prstGeom prst="rect">
            <a:avLst/>
          </a:prstGeom>
        </p:spPr>
      </p:pic>
      <p:pic>
        <p:nvPicPr>
          <p:cNvPr id="17" name="Picture 16">
            <a:extLst>
              <a:ext uri="{FF2B5EF4-FFF2-40B4-BE49-F238E27FC236}">
                <a16:creationId xmlns:a16="http://schemas.microsoft.com/office/drawing/2014/main" id="{526A59A8-91AC-438D-8238-BA696D324E98}"/>
              </a:ext>
            </a:extLst>
          </p:cNvPr>
          <p:cNvPicPr>
            <a:picLocks noChangeAspect="1"/>
          </p:cNvPicPr>
          <p:nvPr/>
        </p:nvPicPr>
        <p:blipFill rotWithShape="1">
          <a:blip r:embed="rId7">
            <a:extLst>
              <a:ext uri="{28A0092B-C50C-407E-A947-70E740481C1C}">
                <a14:useLocalDpi xmlns:a14="http://schemas.microsoft.com/office/drawing/2010/main" val="0"/>
              </a:ext>
            </a:extLst>
          </a:blip>
          <a:srcRect l="40580" t="5116" r="3374" b="20965"/>
          <a:stretch/>
        </p:blipFill>
        <p:spPr>
          <a:xfrm>
            <a:off x="3253831" y="5912627"/>
            <a:ext cx="812419" cy="1071479"/>
          </a:xfrm>
          <a:prstGeom prst="rect">
            <a:avLst/>
          </a:prstGeom>
        </p:spPr>
      </p:pic>
      <p:sp>
        <p:nvSpPr>
          <p:cNvPr id="19" name="TextBox 18">
            <a:extLst>
              <a:ext uri="{FF2B5EF4-FFF2-40B4-BE49-F238E27FC236}">
                <a16:creationId xmlns:a16="http://schemas.microsoft.com/office/drawing/2014/main" id="{D1E3CB6E-266D-4138-9EB1-7C67E6F146D0}"/>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3175560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11D5C8-1941-477A-BA2A-FFE0F289DB52}"/>
              </a:ext>
            </a:extLst>
          </p:cNvPr>
          <p:cNvSpPr/>
          <p:nvPr/>
        </p:nvSpPr>
        <p:spPr>
          <a:xfrm>
            <a:off x="542260" y="350874"/>
            <a:ext cx="8059480" cy="6134985"/>
          </a:xfrm>
          <a:prstGeom prst="rect">
            <a:avLst/>
          </a:prstGeom>
          <a:solidFill>
            <a:srgbClr val="87E7F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D4178CA-1021-4864-A6BB-4FECF6075BAA}"/>
              </a:ext>
            </a:extLst>
          </p:cNvPr>
          <p:cNvSpPr txBox="1"/>
          <p:nvPr/>
        </p:nvSpPr>
        <p:spPr>
          <a:xfrm>
            <a:off x="829345" y="474345"/>
            <a:ext cx="7474688" cy="4685898"/>
          </a:xfrm>
          <a:prstGeom prst="rect">
            <a:avLst/>
          </a:prstGeom>
          <a:noFill/>
        </p:spPr>
        <p:txBody>
          <a:bodyPr wrap="square" rtlCol="1">
            <a:spAutoFit/>
          </a:bodyPr>
          <a:lstStyle/>
          <a:p>
            <a:pPr algn="r" rtl="1">
              <a:lnSpc>
                <a:spcPct val="200000"/>
              </a:lnSpc>
              <a:spcAft>
                <a:spcPts val="900"/>
              </a:spcAft>
            </a:pPr>
            <a:r>
              <a:rPr lang="fa-IR" dirty="0">
                <a:solidFill>
                  <a:srgbClr val="116F6F"/>
                </a:solidFill>
                <a:latin typeface="Times New Roman" panose="02020603050405020304" pitchFamily="18" charset="0"/>
                <a:cs typeface="B Titr" panose="00000700000000000000" pitchFamily="2" charset="-78"/>
              </a:rPr>
              <a:t>* اولین کاری در این موارد باید انجام دهید ، این است که منبع برق را هرچه زودتر قطع کنید. برای این کار باید به کنتور برق مراجعه نمایید و یا با استفاده از یک قطعه چوب و یا پلاستیک سیم برق را دور کنید(مراقب خود باشید!)</a:t>
            </a:r>
            <a:r>
              <a:rPr lang="en-US" dirty="0">
                <a:solidFill>
                  <a:srgbClr val="116F6F"/>
                </a:solidFill>
                <a:latin typeface="Times New Roman" panose="02020603050405020304" pitchFamily="18" charset="0"/>
                <a:cs typeface="B Titr" panose="00000700000000000000" pitchFamily="2" charset="-78"/>
              </a:rPr>
              <a:t>.</a:t>
            </a:r>
          </a:p>
          <a:p>
            <a:pPr algn="r" rtl="1">
              <a:lnSpc>
                <a:spcPct val="200000"/>
              </a:lnSpc>
              <a:spcAft>
                <a:spcPts val="900"/>
              </a:spcAft>
            </a:pPr>
            <a:r>
              <a:rPr lang="fa-IR" dirty="0">
                <a:solidFill>
                  <a:srgbClr val="116F6F"/>
                </a:solidFill>
                <a:latin typeface="Times New Roman" panose="02020603050405020304" pitchFamily="18" charset="0"/>
                <a:cs typeface="B Titr" panose="00000700000000000000" pitchFamily="2" charset="-78"/>
              </a:rPr>
              <a:t>* بعد از انجام مراحل بالا باید زبان فرد برق گرفته را در صورتی که به عقب بازگشته باشد ، به جای خود بازگردانید تا مسیر تنفس باز شود. در صورتی که تنفسی را حس نمی کنید عملیات احیا را باید شروع کنید</a:t>
            </a:r>
            <a:r>
              <a:rPr lang="en-US" dirty="0">
                <a:solidFill>
                  <a:srgbClr val="116F6F"/>
                </a:solidFill>
                <a:latin typeface="Times New Roman" panose="02020603050405020304" pitchFamily="18" charset="0"/>
                <a:cs typeface="B Titr" panose="00000700000000000000" pitchFamily="2" charset="-78"/>
              </a:rPr>
              <a:t>.</a:t>
            </a:r>
          </a:p>
          <a:p>
            <a:pPr algn="r" rtl="1">
              <a:lnSpc>
                <a:spcPct val="200000"/>
              </a:lnSpc>
              <a:spcAft>
                <a:spcPts val="900"/>
              </a:spcAft>
            </a:pPr>
            <a:r>
              <a:rPr lang="fa-IR" dirty="0">
                <a:solidFill>
                  <a:srgbClr val="116F6F"/>
                </a:solidFill>
                <a:latin typeface="Times New Roman" panose="02020603050405020304" pitchFamily="18" charset="0"/>
                <a:cs typeface="B Titr" panose="00000700000000000000" pitchFamily="2" charset="-78"/>
              </a:rPr>
              <a:t>* بعد از این کار باید ، با اورژانس تماس بگیرید و تا رسیدن آن ها ، درصورتی که زخمی را مشاهده می کنید ، به پانسمان آن بپردازید</a:t>
            </a:r>
            <a:r>
              <a:rPr lang="en-US" dirty="0">
                <a:solidFill>
                  <a:srgbClr val="116F6F"/>
                </a:solidFill>
                <a:latin typeface="Times New Roman" panose="02020603050405020304" pitchFamily="18" charset="0"/>
                <a:cs typeface="B Titr" panose="00000700000000000000" pitchFamily="2" charset="-78"/>
              </a:rPr>
              <a:t>.</a:t>
            </a:r>
          </a:p>
        </p:txBody>
      </p:sp>
    </p:spTree>
    <p:extLst>
      <p:ext uri="{BB962C8B-B14F-4D97-AF65-F5344CB8AC3E}">
        <p14:creationId xmlns:p14="http://schemas.microsoft.com/office/powerpoint/2010/main" val="294295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E6EAB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FAF2897-0BE5-4014-A0BB-7FEBF95C575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5271" y="2260010"/>
            <a:ext cx="4136066" cy="3503254"/>
          </a:xfrm>
          <a:prstGeom prst="rect">
            <a:avLst/>
          </a:prstGeom>
        </p:spPr>
      </p:pic>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803366" y="1964614"/>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270191" y="2334021"/>
            <a:ext cx="3104707" cy="3104707"/>
          </a:xfrm>
          <a:prstGeom prst="ellipse">
            <a:avLst/>
          </a:prstGeom>
          <a:solidFill>
            <a:srgbClr val="FED5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362734" y="2971477"/>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7200" dirty="0">
                <a:ln>
                  <a:solidFill>
                    <a:sysClr val="windowText" lastClr="000000"/>
                  </a:solidFill>
                </a:ln>
                <a:solidFill>
                  <a:srgbClr val="116F6F"/>
                </a:solidFill>
                <a:cs typeface="B Titr" panose="00000700000000000000" pitchFamily="2" charset="-78"/>
              </a:rPr>
              <a:t>بُریدگی</a:t>
            </a:r>
          </a:p>
        </p:txBody>
      </p:sp>
      <p:sp>
        <p:nvSpPr>
          <p:cNvPr id="17" name="Rectangle 16">
            <a:extLst>
              <a:ext uri="{FF2B5EF4-FFF2-40B4-BE49-F238E27FC236}">
                <a16:creationId xmlns:a16="http://schemas.microsoft.com/office/drawing/2014/main" id="{3393D3A9-7AE1-4A34-84ED-92DFB2C5E6B4}"/>
              </a:ext>
            </a:extLst>
          </p:cNvPr>
          <p:cNvSpPr/>
          <p:nvPr/>
        </p:nvSpPr>
        <p:spPr>
          <a:xfrm>
            <a:off x="887819" y="1782824"/>
            <a:ext cx="2147777" cy="547751"/>
          </a:xfrm>
          <a:prstGeom prst="rect">
            <a:avLst/>
          </a:prstGeom>
          <a:solidFill>
            <a:srgbClr val="E6EAB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116F6F"/>
                </a:solidFill>
                <a:cs typeface="Dast Nevis" panose="03000400000000000000" pitchFamily="66" charset="-78"/>
              </a:rPr>
              <a:t>آموزش شماره </a:t>
            </a:r>
            <a:r>
              <a:rPr lang="fa-IR" u="sng" dirty="0">
                <a:solidFill>
                  <a:srgbClr val="116F6F"/>
                </a:solidFill>
                <a:cs typeface="Dast Nevis" panose="03000400000000000000" pitchFamily="66" charset="-78"/>
              </a:rPr>
              <a:t>1</a:t>
            </a:r>
          </a:p>
        </p:txBody>
      </p:sp>
      <p:pic>
        <p:nvPicPr>
          <p:cNvPr id="3" name="Picture 2">
            <a:extLst>
              <a:ext uri="{FF2B5EF4-FFF2-40B4-BE49-F238E27FC236}">
                <a16:creationId xmlns:a16="http://schemas.microsoft.com/office/drawing/2014/main" id="{C79199AF-E6CE-45B3-B838-08C55C150F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8578" y="5843081"/>
            <a:ext cx="942759" cy="942759"/>
          </a:xfrm>
          <a:prstGeom prst="rect">
            <a:avLst/>
          </a:prstGeom>
        </p:spPr>
      </p:pic>
      <p:pic>
        <p:nvPicPr>
          <p:cNvPr id="7" name="Picture 6">
            <a:extLst>
              <a:ext uri="{FF2B5EF4-FFF2-40B4-BE49-F238E27FC236}">
                <a16:creationId xmlns:a16="http://schemas.microsoft.com/office/drawing/2014/main" id="{3A58C17E-63FA-4508-9272-FA5C9A355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1337" y="5938477"/>
            <a:ext cx="861237" cy="751965"/>
          </a:xfrm>
          <a:prstGeom prst="rect">
            <a:avLst/>
          </a:prstGeom>
        </p:spPr>
      </p:pic>
      <p:pic>
        <p:nvPicPr>
          <p:cNvPr id="9" name="Picture 8">
            <a:extLst>
              <a:ext uri="{FF2B5EF4-FFF2-40B4-BE49-F238E27FC236}">
                <a16:creationId xmlns:a16="http://schemas.microsoft.com/office/drawing/2014/main" id="{73AB5989-98B2-4D83-B4B2-6C60184C4611}"/>
              </a:ext>
            </a:extLst>
          </p:cNvPr>
          <p:cNvPicPr>
            <a:picLocks noChangeAspect="1"/>
          </p:cNvPicPr>
          <p:nvPr/>
        </p:nvPicPr>
        <p:blipFill rotWithShape="1">
          <a:blip r:embed="rId6">
            <a:extLst>
              <a:ext uri="{28A0092B-C50C-407E-A947-70E740481C1C}">
                <a14:useLocalDpi xmlns:a14="http://schemas.microsoft.com/office/drawing/2010/main" val="0"/>
              </a:ext>
            </a:extLst>
          </a:blip>
          <a:srcRect l="40580" t="5116" r="3374" b="20965"/>
          <a:stretch/>
        </p:blipFill>
        <p:spPr>
          <a:xfrm>
            <a:off x="3035596" y="5923372"/>
            <a:ext cx="812419" cy="1071479"/>
          </a:xfrm>
          <a:prstGeom prst="rect">
            <a:avLst/>
          </a:prstGeom>
        </p:spPr>
      </p:pic>
      <p:sp>
        <p:nvSpPr>
          <p:cNvPr id="19" name="TextBox 18">
            <a:extLst>
              <a:ext uri="{FF2B5EF4-FFF2-40B4-BE49-F238E27FC236}">
                <a16:creationId xmlns:a16="http://schemas.microsoft.com/office/drawing/2014/main" id="{5D43C0EF-7312-4D0D-8610-F93343A2E403}"/>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115464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803366" y="1964614"/>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270191" y="2334021"/>
            <a:ext cx="3104707" cy="3104707"/>
          </a:xfrm>
          <a:prstGeom prst="ellipse">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362734" y="2971477"/>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4000" dirty="0">
                <a:ln>
                  <a:solidFill>
                    <a:sysClr val="windowText" lastClr="000000"/>
                  </a:solidFill>
                </a:ln>
                <a:solidFill>
                  <a:srgbClr val="116F6F"/>
                </a:solidFill>
                <a:cs typeface="B Titr" panose="00000700000000000000" pitchFamily="2" charset="-78"/>
              </a:rPr>
              <a:t>شکستن دندان</a:t>
            </a:r>
          </a:p>
        </p:txBody>
      </p:sp>
      <p:sp>
        <p:nvSpPr>
          <p:cNvPr id="22" name="Rectangle 21">
            <a:extLst>
              <a:ext uri="{FF2B5EF4-FFF2-40B4-BE49-F238E27FC236}">
                <a16:creationId xmlns:a16="http://schemas.microsoft.com/office/drawing/2014/main" id="{7E9BF1DB-1D63-4B86-B8A5-22306EE6D863}"/>
              </a:ext>
            </a:extLst>
          </p:cNvPr>
          <p:cNvSpPr/>
          <p:nvPr/>
        </p:nvSpPr>
        <p:spPr>
          <a:xfrm>
            <a:off x="887819" y="1782824"/>
            <a:ext cx="2147777" cy="54775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ED4041"/>
                </a:solidFill>
                <a:cs typeface="Dast Nevis" panose="03000400000000000000" pitchFamily="66" charset="-78"/>
              </a:rPr>
              <a:t>آموزش شماره </a:t>
            </a:r>
            <a:r>
              <a:rPr lang="fa-IR" u="sng" dirty="0">
                <a:solidFill>
                  <a:srgbClr val="ED4041"/>
                </a:solidFill>
                <a:cs typeface="Dast Nevis" panose="03000400000000000000" pitchFamily="66" charset="-78"/>
              </a:rPr>
              <a:t>10</a:t>
            </a:r>
          </a:p>
        </p:txBody>
      </p:sp>
      <p:pic>
        <p:nvPicPr>
          <p:cNvPr id="3" name="Picture 2">
            <a:extLst>
              <a:ext uri="{FF2B5EF4-FFF2-40B4-BE49-F238E27FC236}">
                <a16:creationId xmlns:a16="http://schemas.microsoft.com/office/drawing/2014/main" id="{D5D5D74F-028B-4B8A-9D2A-060F9F8A7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35" y="1386414"/>
            <a:ext cx="4261106" cy="4261106"/>
          </a:xfrm>
          <a:prstGeom prst="rect">
            <a:avLst/>
          </a:prstGeom>
        </p:spPr>
      </p:pic>
      <p:pic>
        <p:nvPicPr>
          <p:cNvPr id="11" name="Picture 10">
            <a:extLst>
              <a:ext uri="{FF2B5EF4-FFF2-40B4-BE49-F238E27FC236}">
                <a16:creationId xmlns:a16="http://schemas.microsoft.com/office/drawing/2014/main" id="{D5815AF6-8A7E-4CE8-959F-D3F51230836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6813" y="5832336"/>
            <a:ext cx="942759" cy="942759"/>
          </a:xfrm>
          <a:prstGeom prst="rect">
            <a:avLst/>
          </a:prstGeom>
        </p:spPr>
      </p:pic>
      <p:pic>
        <p:nvPicPr>
          <p:cNvPr id="12" name="Picture 11">
            <a:extLst>
              <a:ext uri="{FF2B5EF4-FFF2-40B4-BE49-F238E27FC236}">
                <a16:creationId xmlns:a16="http://schemas.microsoft.com/office/drawing/2014/main" id="{765807ED-2CAF-4968-AA12-EF3317040B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572" y="5927732"/>
            <a:ext cx="861237" cy="751965"/>
          </a:xfrm>
          <a:prstGeom prst="rect">
            <a:avLst/>
          </a:prstGeom>
        </p:spPr>
      </p:pic>
      <p:pic>
        <p:nvPicPr>
          <p:cNvPr id="17" name="Picture 16">
            <a:extLst>
              <a:ext uri="{FF2B5EF4-FFF2-40B4-BE49-F238E27FC236}">
                <a16:creationId xmlns:a16="http://schemas.microsoft.com/office/drawing/2014/main" id="{20EFE043-80BB-4A8F-B260-D639976F7A06}"/>
              </a:ext>
            </a:extLst>
          </p:cNvPr>
          <p:cNvPicPr>
            <a:picLocks noChangeAspect="1"/>
          </p:cNvPicPr>
          <p:nvPr/>
        </p:nvPicPr>
        <p:blipFill rotWithShape="1">
          <a:blip r:embed="rId7">
            <a:extLst>
              <a:ext uri="{28A0092B-C50C-407E-A947-70E740481C1C}">
                <a14:useLocalDpi xmlns:a14="http://schemas.microsoft.com/office/drawing/2010/main" val="0"/>
              </a:ext>
            </a:extLst>
          </a:blip>
          <a:srcRect l="40580" t="5116" r="3374" b="20965"/>
          <a:stretch/>
        </p:blipFill>
        <p:spPr>
          <a:xfrm>
            <a:off x="3253831" y="5912627"/>
            <a:ext cx="812419" cy="1071479"/>
          </a:xfrm>
          <a:prstGeom prst="rect">
            <a:avLst/>
          </a:prstGeom>
        </p:spPr>
      </p:pic>
      <p:sp>
        <p:nvSpPr>
          <p:cNvPr id="2" name="TextBox 1">
            <a:extLst>
              <a:ext uri="{FF2B5EF4-FFF2-40B4-BE49-F238E27FC236}">
                <a16:creationId xmlns:a16="http://schemas.microsoft.com/office/drawing/2014/main" id="{4F0C5D8D-D1F4-4782-822E-B467C0B8D2A4}"/>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209075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D2B0BA-AF4D-425B-B029-ECE6E32FC633}"/>
              </a:ext>
            </a:extLst>
          </p:cNvPr>
          <p:cNvSpPr/>
          <p:nvPr/>
        </p:nvSpPr>
        <p:spPr>
          <a:xfrm>
            <a:off x="542260" y="350875"/>
            <a:ext cx="8059480" cy="6113720"/>
          </a:xfrm>
          <a:prstGeom prst="rect">
            <a:avLst/>
          </a:prstGeom>
          <a:solidFill>
            <a:srgbClr val="FFFF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885C8500-4D7E-4B43-A020-9F351B0010FD}"/>
              </a:ext>
            </a:extLst>
          </p:cNvPr>
          <p:cNvSpPr txBox="1"/>
          <p:nvPr/>
        </p:nvSpPr>
        <p:spPr>
          <a:xfrm>
            <a:off x="829345" y="474345"/>
            <a:ext cx="7474688" cy="5874685"/>
          </a:xfrm>
          <a:prstGeom prst="rect">
            <a:avLst/>
          </a:prstGeom>
          <a:noFill/>
        </p:spPr>
        <p:txBody>
          <a:bodyPr wrap="square" rtlCol="1">
            <a:spAutoFit/>
          </a:bodyPr>
          <a:lstStyle/>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 آرامش خود را حفظ کنید و به هیچ وجه دندان را دور نیندازید.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 از هر گونه دستکاری سطح دندان خودداری کنید.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 دندان را از قسمت تاج آن بگیرید. با آب بشویید و آن را سرجایش در دهان فرد قرار دهید و هر چه سریع تر به دندانپزشک مراجعه کنید. برای این کار دقت کنید سطوح خارجی و داخلی دندان به طور صحیح قرار گیرد.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 پس از این که دندان را در محل خود قرار دادید، ‌با انگشت و به ملایمت لبه‌‌های لثه را فشار دهید و تکه‌ای گاز یا پارچه تمیز مرطوب روی دندان بگذارید.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 در صورتی که به هر دلیل امکان قرار دادن دندان در جای خودش وجود ندارد باید بسرعت آن را داخل یک لیوان شیر کم چرب قرار دهید و به دندانپزشک مراجعه کنید.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 به هیچ وجه نباید دندان را داخل دستمال کاغذی یا پارچه خشک قرار دهید؛ چرا که دستمال سبب از دست رفتن آب الیاف دندانی و در نتیجه مرگ آنها می‌شود.</a:t>
            </a:r>
          </a:p>
          <a:p>
            <a:pPr algn="just" rtl="1">
              <a:lnSpc>
                <a:spcPct val="150000"/>
              </a:lnSpc>
            </a:pPr>
            <a:r>
              <a:rPr lang="fa-IR" dirty="0">
                <a:solidFill>
                  <a:srgbClr val="116F6F"/>
                </a:solidFill>
                <a:latin typeface="Times New Roman" panose="02020603050405020304" pitchFamily="18" charset="0"/>
                <a:cs typeface="B Titr" panose="00000700000000000000" pitchFamily="2" charset="-78"/>
              </a:rPr>
              <a:t>* باید توجه داشته باشید مهم‌ترین عامل موفقیت در جوش خوردن دوباره دندان داخل استخوان فک، آن است که هرچه سریع‌تر در جای خودش قرار گیرد. با گذشت هر دقیقه، میزان موفقیت کاهش می‌یابد.</a:t>
            </a:r>
          </a:p>
        </p:txBody>
      </p:sp>
    </p:spTree>
    <p:extLst>
      <p:ext uri="{BB962C8B-B14F-4D97-AF65-F5344CB8AC3E}">
        <p14:creationId xmlns:p14="http://schemas.microsoft.com/office/powerpoint/2010/main" val="328431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D49277-4907-4C26-87AE-2C6C79B19083}"/>
              </a:ext>
            </a:extLst>
          </p:cNvPr>
          <p:cNvSpPr/>
          <p:nvPr/>
        </p:nvSpPr>
        <p:spPr>
          <a:xfrm>
            <a:off x="382771" y="350875"/>
            <a:ext cx="8059480" cy="6032780"/>
          </a:xfrm>
          <a:prstGeom prst="rect">
            <a:avLst/>
          </a:prstGeom>
          <a:solidFill>
            <a:srgbClr val="E6EAB8"/>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E1A26B9E-9094-4B81-92D1-BCC06FADCADA}"/>
              </a:ext>
            </a:extLst>
          </p:cNvPr>
          <p:cNvSpPr txBox="1"/>
          <p:nvPr/>
        </p:nvSpPr>
        <p:spPr>
          <a:xfrm>
            <a:off x="701749" y="474345"/>
            <a:ext cx="7474688" cy="5909310"/>
          </a:xfrm>
          <a:prstGeom prst="rect">
            <a:avLst/>
          </a:prstGeom>
          <a:noFill/>
        </p:spPr>
        <p:txBody>
          <a:bodyPr wrap="square" rtlCol="1">
            <a:spAutoFit/>
          </a:bodyPr>
          <a:lstStyle/>
          <a:p>
            <a:pPr algn="just" rtl="1">
              <a:lnSpc>
                <a:spcPct val="200000"/>
              </a:lnSpc>
            </a:pPr>
            <a:r>
              <a:rPr lang="fa-IR" sz="2400"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rPr>
              <a:t>* در این مواقع باید محل خونریزی را محکم فشار داده و یک پارچه تمیز بر روی زخم نگه دارید. </a:t>
            </a:r>
          </a:p>
          <a:p>
            <a:pPr algn="just" rtl="1">
              <a:lnSpc>
                <a:spcPct val="200000"/>
              </a:lnSpc>
            </a:pPr>
            <a:r>
              <a:rPr lang="fa-IR" sz="2400"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rPr>
              <a:t>* این کار را تا بند آمدن خونریزی ادامه دهید ، بعد از بند آمدن خونریزی ، باید محل بریده شده را با آب و صابون شستشو دهید. </a:t>
            </a:r>
          </a:p>
          <a:p>
            <a:pPr algn="just" rtl="1">
              <a:lnSpc>
                <a:spcPct val="200000"/>
              </a:lnSpc>
            </a:pPr>
            <a:r>
              <a:rPr lang="fa-IR" sz="2400"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rPr>
              <a:t>* پس از این کار ، برای انجام ادامه کمک های اولیه باید زخم را با گاز باندی خشک کرده و در انتها با استفاده از الکل و یا بتادین دور زخم را از هرگونه آلودگی پاک نمایید</a:t>
            </a:r>
            <a:r>
              <a:rPr lang="en-US" sz="2400" dirty="0">
                <a:solidFill>
                  <a:srgbClr val="116F6F"/>
                </a:solidFill>
                <a:effectLst/>
                <a:latin typeface="Tahoma" panose="020B0604030504040204" pitchFamily="34" charset="0"/>
                <a:ea typeface="Times New Roman" panose="02020603050405020304" pitchFamily="18" charset="0"/>
                <a:cs typeface="B Titr" panose="00000700000000000000" pitchFamily="2" charset="-78"/>
              </a:rPr>
              <a:t>.</a:t>
            </a:r>
            <a:endParaRPr lang="en-US" sz="2400" dirty="0">
              <a:solidFill>
                <a:srgbClr val="116F6F"/>
              </a:solidFill>
              <a:effectLst/>
              <a:latin typeface="Times New Roman" panose="02020603050405020304" pitchFamily="18" charset="0"/>
              <a:ea typeface="Times New Roman" panose="02020603050405020304" pitchFamily="18" charset="0"/>
              <a:cs typeface="B Titr" panose="00000700000000000000" pitchFamily="2" charset="-78"/>
            </a:endParaRPr>
          </a:p>
          <a:p>
            <a:pPr algn="just" rtl="1">
              <a:lnSpc>
                <a:spcPct val="200000"/>
              </a:lnSpc>
            </a:pPr>
            <a:endParaRPr lang="fa-IR" sz="2400" dirty="0">
              <a:solidFill>
                <a:srgbClr val="116F6F"/>
              </a:solidFill>
              <a:cs typeface="B Titr" panose="00000700000000000000" pitchFamily="2" charset="-78"/>
            </a:endParaRPr>
          </a:p>
        </p:txBody>
      </p:sp>
    </p:spTree>
    <p:extLst>
      <p:ext uri="{BB962C8B-B14F-4D97-AF65-F5344CB8AC3E}">
        <p14:creationId xmlns:p14="http://schemas.microsoft.com/office/powerpoint/2010/main" val="164218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D8E2D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803366" y="1964614"/>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270191" y="2334021"/>
            <a:ext cx="3104707" cy="3104707"/>
          </a:xfrm>
          <a:prstGeom prst="ellipse">
            <a:avLst/>
          </a:prstGeom>
          <a:solidFill>
            <a:srgbClr val="D8E2D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362734" y="2971477"/>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6000" dirty="0">
                <a:ln>
                  <a:solidFill>
                    <a:sysClr val="windowText" lastClr="000000"/>
                  </a:solidFill>
                </a:ln>
                <a:solidFill>
                  <a:srgbClr val="116F6F"/>
                </a:solidFill>
                <a:cs typeface="B Titr" panose="00000700000000000000" pitchFamily="2" charset="-78"/>
              </a:rPr>
              <a:t>سوختگی</a:t>
            </a:r>
          </a:p>
        </p:txBody>
      </p:sp>
      <p:sp>
        <p:nvSpPr>
          <p:cNvPr id="17" name="Rectangle 16">
            <a:extLst>
              <a:ext uri="{FF2B5EF4-FFF2-40B4-BE49-F238E27FC236}">
                <a16:creationId xmlns:a16="http://schemas.microsoft.com/office/drawing/2014/main" id="{3393D3A9-7AE1-4A34-84ED-92DFB2C5E6B4}"/>
              </a:ext>
            </a:extLst>
          </p:cNvPr>
          <p:cNvSpPr/>
          <p:nvPr/>
        </p:nvSpPr>
        <p:spPr>
          <a:xfrm>
            <a:off x="887819" y="1782824"/>
            <a:ext cx="2147777" cy="547751"/>
          </a:xfrm>
          <a:prstGeom prst="rect">
            <a:avLst/>
          </a:prstGeom>
          <a:solidFill>
            <a:srgbClr val="D8E2D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116F6F"/>
                </a:solidFill>
                <a:cs typeface="Dast Nevis" panose="03000400000000000000" pitchFamily="66" charset="-78"/>
              </a:rPr>
              <a:t>آموزش شماره </a:t>
            </a:r>
            <a:r>
              <a:rPr lang="fa-IR" u="sng" dirty="0">
                <a:solidFill>
                  <a:srgbClr val="116F6F"/>
                </a:solidFill>
                <a:cs typeface="Dast Nevis" panose="03000400000000000000" pitchFamily="66" charset="-78"/>
              </a:rPr>
              <a:t>2</a:t>
            </a:r>
          </a:p>
        </p:txBody>
      </p:sp>
      <p:pic>
        <p:nvPicPr>
          <p:cNvPr id="3" name="Picture 2">
            <a:extLst>
              <a:ext uri="{FF2B5EF4-FFF2-40B4-BE49-F238E27FC236}">
                <a16:creationId xmlns:a16="http://schemas.microsoft.com/office/drawing/2014/main" id="{962BC713-5FB0-4FFA-99E4-FF7EC5693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27" y="2601093"/>
            <a:ext cx="3710992" cy="3104708"/>
          </a:xfrm>
          <a:prstGeom prst="rect">
            <a:avLst/>
          </a:prstGeom>
        </p:spPr>
      </p:pic>
      <p:sp>
        <p:nvSpPr>
          <p:cNvPr id="7" name="Right Triangle 6">
            <a:extLst>
              <a:ext uri="{FF2B5EF4-FFF2-40B4-BE49-F238E27FC236}">
                <a16:creationId xmlns:a16="http://schemas.microsoft.com/office/drawing/2014/main" id="{7DE3E7EC-5DEF-4612-9E3C-D54FAF17F57E}"/>
              </a:ext>
            </a:extLst>
          </p:cNvPr>
          <p:cNvSpPr/>
          <p:nvPr/>
        </p:nvSpPr>
        <p:spPr>
          <a:xfrm rot="10800000">
            <a:off x="4017680" y="2530765"/>
            <a:ext cx="400364" cy="400153"/>
          </a:xfrm>
          <a:prstGeom prst="rtTriangle">
            <a:avLst/>
          </a:prstGeom>
          <a:solidFill>
            <a:srgbClr val="D8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ight Triangle 18">
            <a:extLst>
              <a:ext uri="{FF2B5EF4-FFF2-40B4-BE49-F238E27FC236}">
                <a16:creationId xmlns:a16="http://schemas.microsoft.com/office/drawing/2014/main" id="{ECF88649-8E51-461F-A69F-5358269748CF}"/>
              </a:ext>
            </a:extLst>
          </p:cNvPr>
          <p:cNvSpPr/>
          <p:nvPr/>
        </p:nvSpPr>
        <p:spPr>
          <a:xfrm rot="16200000">
            <a:off x="4001364" y="5415901"/>
            <a:ext cx="400364" cy="400153"/>
          </a:xfrm>
          <a:prstGeom prst="rtTriangle">
            <a:avLst/>
          </a:prstGeom>
          <a:solidFill>
            <a:srgbClr val="D8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Right Triangle 19">
            <a:extLst>
              <a:ext uri="{FF2B5EF4-FFF2-40B4-BE49-F238E27FC236}">
                <a16:creationId xmlns:a16="http://schemas.microsoft.com/office/drawing/2014/main" id="{FB1F1867-2192-4A80-ADC5-5D70699DC370}"/>
              </a:ext>
            </a:extLst>
          </p:cNvPr>
          <p:cNvSpPr/>
          <p:nvPr/>
        </p:nvSpPr>
        <p:spPr>
          <a:xfrm rot="5400000">
            <a:off x="660721" y="2466075"/>
            <a:ext cx="400364" cy="400153"/>
          </a:xfrm>
          <a:prstGeom prst="rtTriangle">
            <a:avLst/>
          </a:prstGeom>
          <a:solidFill>
            <a:srgbClr val="D8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ight Triangle 20">
            <a:extLst>
              <a:ext uri="{FF2B5EF4-FFF2-40B4-BE49-F238E27FC236}">
                <a16:creationId xmlns:a16="http://schemas.microsoft.com/office/drawing/2014/main" id="{98A3CBDF-52B3-4DC8-B311-0D86194DC616}"/>
              </a:ext>
            </a:extLst>
          </p:cNvPr>
          <p:cNvSpPr/>
          <p:nvPr/>
        </p:nvSpPr>
        <p:spPr>
          <a:xfrm>
            <a:off x="655022" y="5336731"/>
            <a:ext cx="400364" cy="400153"/>
          </a:xfrm>
          <a:prstGeom prst="rtTriangle">
            <a:avLst/>
          </a:prstGeom>
          <a:solidFill>
            <a:srgbClr val="D8E2D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2" name="Picture 21">
            <a:extLst>
              <a:ext uri="{FF2B5EF4-FFF2-40B4-BE49-F238E27FC236}">
                <a16:creationId xmlns:a16="http://schemas.microsoft.com/office/drawing/2014/main" id="{EC44347B-9F3D-4B6E-8882-917618452FB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6813" y="5832336"/>
            <a:ext cx="942759" cy="942759"/>
          </a:xfrm>
          <a:prstGeom prst="rect">
            <a:avLst/>
          </a:prstGeom>
        </p:spPr>
      </p:pic>
      <p:pic>
        <p:nvPicPr>
          <p:cNvPr id="23" name="Picture 22">
            <a:extLst>
              <a:ext uri="{FF2B5EF4-FFF2-40B4-BE49-F238E27FC236}">
                <a16:creationId xmlns:a16="http://schemas.microsoft.com/office/drawing/2014/main" id="{842F35B4-4856-4B88-B2C6-7AB202751B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572" y="5927732"/>
            <a:ext cx="861237" cy="751965"/>
          </a:xfrm>
          <a:prstGeom prst="rect">
            <a:avLst/>
          </a:prstGeom>
        </p:spPr>
      </p:pic>
      <p:pic>
        <p:nvPicPr>
          <p:cNvPr id="24" name="Picture 23">
            <a:extLst>
              <a:ext uri="{FF2B5EF4-FFF2-40B4-BE49-F238E27FC236}">
                <a16:creationId xmlns:a16="http://schemas.microsoft.com/office/drawing/2014/main" id="{A3F23347-5B9D-4747-8B3B-9E323986009C}"/>
              </a:ext>
            </a:extLst>
          </p:cNvPr>
          <p:cNvPicPr>
            <a:picLocks noChangeAspect="1"/>
          </p:cNvPicPr>
          <p:nvPr/>
        </p:nvPicPr>
        <p:blipFill rotWithShape="1">
          <a:blip r:embed="rId7">
            <a:extLst>
              <a:ext uri="{28A0092B-C50C-407E-A947-70E740481C1C}">
                <a14:useLocalDpi xmlns:a14="http://schemas.microsoft.com/office/drawing/2010/main" val="0"/>
              </a:ext>
            </a:extLst>
          </a:blip>
          <a:srcRect l="40580" t="5116" r="3374" b="20965"/>
          <a:stretch/>
        </p:blipFill>
        <p:spPr>
          <a:xfrm>
            <a:off x="3253831" y="5912627"/>
            <a:ext cx="812419" cy="1071479"/>
          </a:xfrm>
          <a:prstGeom prst="rect">
            <a:avLst/>
          </a:prstGeom>
        </p:spPr>
      </p:pic>
      <p:sp>
        <p:nvSpPr>
          <p:cNvPr id="25" name="TextBox 24">
            <a:extLst>
              <a:ext uri="{FF2B5EF4-FFF2-40B4-BE49-F238E27FC236}">
                <a16:creationId xmlns:a16="http://schemas.microsoft.com/office/drawing/2014/main" id="{5F95B9B5-15E8-4C5E-8AF8-FAE86DFEF181}"/>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34459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15368E-5E51-409D-A726-58F13DB02D1F}"/>
              </a:ext>
            </a:extLst>
          </p:cNvPr>
          <p:cNvSpPr/>
          <p:nvPr/>
        </p:nvSpPr>
        <p:spPr>
          <a:xfrm>
            <a:off x="542260" y="350875"/>
            <a:ext cx="8059480" cy="6060558"/>
          </a:xfrm>
          <a:prstGeom prst="rect">
            <a:avLst/>
          </a:prstGeom>
          <a:solidFill>
            <a:srgbClr val="D8E2D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C28EF02D-E6FB-4CC3-AD9C-84121F774326}"/>
              </a:ext>
            </a:extLst>
          </p:cNvPr>
          <p:cNvSpPr txBox="1"/>
          <p:nvPr/>
        </p:nvSpPr>
        <p:spPr>
          <a:xfrm>
            <a:off x="829345" y="474345"/>
            <a:ext cx="7474688" cy="4462760"/>
          </a:xfrm>
          <a:prstGeom prst="rect">
            <a:avLst/>
          </a:prstGeom>
          <a:noFill/>
        </p:spPr>
        <p:txBody>
          <a:bodyPr wrap="square" rtlCol="1">
            <a:spAutoFit/>
          </a:bodyPr>
          <a:lstStyle/>
          <a:p>
            <a:pPr algn="just" rtl="1">
              <a:lnSpc>
                <a:spcPct val="200000"/>
              </a:lnSpc>
              <a:buFont typeface="+mj-lt"/>
              <a:buAutoNum type="arabicPeriod"/>
            </a:pPr>
            <a:r>
              <a:rPr lang="fa-IR" sz="1600" b="0" i="0" dirty="0">
                <a:solidFill>
                  <a:srgbClr val="116F6F"/>
                </a:solidFill>
                <a:effectLst/>
                <a:latin typeface="at9"/>
                <a:cs typeface="B Titr" panose="00000700000000000000" pitchFamily="2" charset="-78"/>
              </a:rPr>
              <a:t>قبل از هر اقدامی با حفظ خونسردی در صورت سوختگی شدید با اورژانس تماس بگیرید</a:t>
            </a:r>
          </a:p>
          <a:p>
            <a:pPr algn="just" rtl="1">
              <a:lnSpc>
                <a:spcPct val="200000"/>
              </a:lnSpc>
              <a:buFont typeface="+mj-lt"/>
              <a:buAutoNum type="arabicPeriod"/>
            </a:pPr>
            <a:r>
              <a:rPr lang="fa-IR" sz="1600" b="0" i="0" dirty="0">
                <a:solidFill>
                  <a:srgbClr val="116F6F"/>
                </a:solidFill>
                <a:effectLst/>
                <a:latin typeface="at9"/>
                <a:cs typeface="B Titr" panose="00000700000000000000" pitchFamily="2" charset="-78"/>
              </a:rPr>
              <a:t>محل سوختگی را به مدت 20 دقیقه در آب خنک یا ولرم  قرار دهید تا دمای ناحیه ی سوختگی، پایین بیاید.</a:t>
            </a:r>
          </a:p>
          <a:p>
            <a:pPr algn="just" rtl="1">
              <a:lnSpc>
                <a:spcPct val="200000"/>
              </a:lnSpc>
              <a:buFont typeface="+mj-lt"/>
              <a:buAutoNum type="arabicPeriod"/>
            </a:pPr>
            <a:r>
              <a:rPr lang="fa-IR" sz="1600" b="0" i="0" dirty="0">
                <a:solidFill>
                  <a:srgbClr val="116F6F"/>
                </a:solidFill>
                <a:effectLst/>
                <a:latin typeface="at9"/>
                <a:cs typeface="B Titr" panose="00000700000000000000" pitchFamily="2" charset="-78"/>
              </a:rPr>
              <a:t>از یخ، آب یخ زده، کرم یا مواد روغنی مانند کره استفاده نکنید.</a:t>
            </a:r>
          </a:p>
          <a:p>
            <a:pPr algn="just" rtl="1">
              <a:lnSpc>
                <a:spcPct val="200000"/>
              </a:lnSpc>
              <a:buFont typeface="+mj-lt"/>
              <a:buAutoNum type="arabicPeriod"/>
            </a:pPr>
            <a:r>
              <a:rPr lang="fa-IR" sz="1600" b="0" i="0" dirty="0">
                <a:solidFill>
                  <a:srgbClr val="116F6F"/>
                </a:solidFill>
                <a:effectLst/>
                <a:latin typeface="at9"/>
                <a:cs typeface="B Titr" panose="00000700000000000000" pitchFamily="2" charset="-78"/>
              </a:rPr>
              <a:t>هرگونه لباس یا جواهراتی را که نزدیک ناحیه سوختگی در پوست است را جدا کنید.</a:t>
            </a:r>
          </a:p>
          <a:p>
            <a:pPr algn="just" rtl="1">
              <a:lnSpc>
                <a:spcPct val="200000"/>
              </a:lnSpc>
              <a:buFont typeface="+mj-lt"/>
              <a:buAutoNum type="arabicPeriod"/>
            </a:pPr>
            <a:r>
              <a:rPr lang="fa-IR" sz="1600" b="0" i="0" dirty="0">
                <a:solidFill>
                  <a:srgbClr val="116F6F"/>
                </a:solidFill>
                <a:effectLst/>
                <a:latin typeface="at9"/>
                <a:cs typeface="B Titr" panose="00000700000000000000" pitchFamily="2" charset="-78"/>
              </a:rPr>
              <a:t>اگر چیزی به پوست ناحیه ی سوخته چسبیده است را فاکتور بگیرید و از روی پوست بر ندارید.</a:t>
            </a:r>
          </a:p>
          <a:p>
            <a:pPr algn="just" rtl="1">
              <a:lnSpc>
                <a:spcPct val="200000"/>
              </a:lnSpc>
              <a:buFont typeface="+mj-lt"/>
              <a:buAutoNum type="arabicPeriod"/>
            </a:pPr>
            <a:r>
              <a:rPr lang="fa-IR" sz="1600" b="0" i="0" dirty="0">
                <a:solidFill>
                  <a:srgbClr val="116F6F"/>
                </a:solidFill>
                <a:effectLst/>
                <a:latin typeface="at9"/>
                <a:cs typeface="B Titr" panose="00000700000000000000" pitchFamily="2" charset="-78"/>
              </a:rPr>
              <a:t>اطمینان حاصل کنید که بدن فرد با یک پتو گرم می شود، اما مراقب باشید که پتو به ناحیه ی سوختگی برخورد نکند.</a:t>
            </a:r>
          </a:p>
          <a:p>
            <a:pPr algn="just" rtl="1">
              <a:lnSpc>
                <a:spcPct val="200000"/>
              </a:lnSpc>
              <a:buFont typeface="+mj-lt"/>
              <a:buAutoNum type="arabicPeriod"/>
            </a:pPr>
            <a:r>
              <a:rPr lang="fa-IR" sz="1600" b="0" i="0" dirty="0">
                <a:solidFill>
                  <a:srgbClr val="116F6F"/>
                </a:solidFill>
                <a:effectLst/>
                <a:latin typeface="at9"/>
                <a:cs typeface="B Titr" panose="00000700000000000000" pitchFamily="2" charset="-78"/>
              </a:rPr>
              <a:t>سطح سوختگی روی دست را با یک لایه سلفون مواد غذایی یایک نایلون پلاستیکی تمیز بپوشانید.</a:t>
            </a:r>
          </a:p>
        </p:txBody>
      </p:sp>
    </p:spTree>
    <p:extLst>
      <p:ext uri="{BB962C8B-B14F-4D97-AF65-F5344CB8AC3E}">
        <p14:creationId xmlns:p14="http://schemas.microsoft.com/office/powerpoint/2010/main" val="4128926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CFC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803366" y="1964614"/>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270191" y="2334021"/>
            <a:ext cx="3104707" cy="3104707"/>
          </a:xfrm>
          <a:prstGeom prst="ellipse">
            <a:avLst/>
          </a:prstGeom>
          <a:solidFill>
            <a:srgbClr val="CFC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362734" y="2971477"/>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6600" dirty="0">
                <a:ln>
                  <a:solidFill>
                    <a:sysClr val="windowText" lastClr="000000"/>
                  </a:solidFill>
                </a:ln>
                <a:solidFill>
                  <a:srgbClr val="116F6F"/>
                </a:solidFill>
                <a:cs typeface="B Titr" panose="00000700000000000000" pitchFamily="2" charset="-78"/>
              </a:rPr>
              <a:t>گزیدگی</a:t>
            </a:r>
          </a:p>
        </p:txBody>
      </p:sp>
      <p:sp>
        <p:nvSpPr>
          <p:cNvPr id="17" name="Rectangle 16">
            <a:extLst>
              <a:ext uri="{FF2B5EF4-FFF2-40B4-BE49-F238E27FC236}">
                <a16:creationId xmlns:a16="http://schemas.microsoft.com/office/drawing/2014/main" id="{3393D3A9-7AE1-4A34-84ED-92DFB2C5E6B4}"/>
              </a:ext>
            </a:extLst>
          </p:cNvPr>
          <p:cNvSpPr/>
          <p:nvPr/>
        </p:nvSpPr>
        <p:spPr>
          <a:xfrm>
            <a:off x="887819" y="1782824"/>
            <a:ext cx="2147777" cy="54775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ED4041"/>
                </a:solidFill>
                <a:cs typeface="Dast Nevis" panose="03000400000000000000" pitchFamily="66" charset="-78"/>
              </a:rPr>
              <a:t>آموزش شماره </a:t>
            </a:r>
            <a:r>
              <a:rPr lang="fa-IR" u="sng" dirty="0">
                <a:solidFill>
                  <a:srgbClr val="ED4041"/>
                </a:solidFill>
                <a:cs typeface="Dast Nevis" panose="03000400000000000000" pitchFamily="66" charset="-78"/>
              </a:rPr>
              <a:t>3</a:t>
            </a:r>
          </a:p>
        </p:txBody>
      </p:sp>
      <p:pic>
        <p:nvPicPr>
          <p:cNvPr id="7" name="Picture 6">
            <a:extLst>
              <a:ext uri="{FF2B5EF4-FFF2-40B4-BE49-F238E27FC236}">
                <a16:creationId xmlns:a16="http://schemas.microsoft.com/office/drawing/2014/main" id="{2ED7D4B3-D8A6-4F16-97E4-AF766EA5F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2260" y="2264896"/>
            <a:ext cx="3702126" cy="3702126"/>
          </a:xfrm>
          <a:prstGeom prst="rect">
            <a:avLst/>
          </a:prstGeom>
        </p:spPr>
      </p:pic>
      <p:pic>
        <p:nvPicPr>
          <p:cNvPr id="11" name="Picture 10">
            <a:extLst>
              <a:ext uri="{FF2B5EF4-FFF2-40B4-BE49-F238E27FC236}">
                <a16:creationId xmlns:a16="http://schemas.microsoft.com/office/drawing/2014/main" id="{2CEE0560-6A43-43D9-9367-7CD941D1E3D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6813" y="5832336"/>
            <a:ext cx="942759" cy="942759"/>
          </a:xfrm>
          <a:prstGeom prst="rect">
            <a:avLst/>
          </a:prstGeom>
        </p:spPr>
      </p:pic>
      <p:pic>
        <p:nvPicPr>
          <p:cNvPr id="12" name="Picture 11">
            <a:extLst>
              <a:ext uri="{FF2B5EF4-FFF2-40B4-BE49-F238E27FC236}">
                <a16:creationId xmlns:a16="http://schemas.microsoft.com/office/drawing/2014/main" id="{E391C68C-A5EE-4D0E-B8E5-20256BCE54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572" y="5927732"/>
            <a:ext cx="861237" cy="751965"/>
          </a:xfrm>
          <a:prstGeom prst="rect">
            <a:avLst/>
          </a:prstGeom>
        </p:spPr>
      </p:pic>
      <p:pic>
        <p:nvPicPr>
          <p:cNvPr id="19" name="Picture 18">
            <a:extLst>
              <a:ext uri="{FF2B5EF4-FFF2-40B4-BE49-F238E27FC236}">
                <a16:creationId xmlns:a16="http://schemas.microsoft.com/office/drawing/2014/main" id="{A53684D3-4E4E-43A5-83CE-B5E34A5528AA}"/>
              </a:ext>
            </a:extLst>
          </p:cNvPr>
          <p:cNvPicPr>
            <a:picLocks noChangeAspect="1"/>
          </p:cNvPicPr>
          <p:nvPr/>
        </p:nvPicPr>
        <p:blipFill rotWithShape="1">
          <a:blip r:embed="rId7">
            <a:extLst>
              <a:ext uri="{28A0092B-C50C-407E-A947-70E740481C1C}">
                <a14:useLocalDpi xmlns:a14="http://schemas.microsoft.com/office/drawing/2010/main" val="0"/>
              </a:ext>
            </a:extLst>
          </a:blip>
          <a:srcRect l="40580" t="5116" r="3374" b="20965"/>
          <a:stretch/>
        </p:blipFill>
        <p:spPr>
          <a:xfrm>
            <a:off x="3253831" y="5912627"/>
            <a:ext cx="812419" cy="1071479"/>
          </a:xfrm>
          <a:prstGeom prst="rect">
            <a:avLst/>
          </a:prstGeom>
        </p:spPr>
      </p:pic>
      <p:sp>
        <p:nvSpPr>
          <p:cNvPr id="20" name="TextBox 19">
            <a:extLst>
              <a:ext uri="{FF2B5EF4-FFF2-40B4-BE49-F238E27FC236}">
                <a16:creationId xmlns:a16="http://schemas.microsoft.com/office/drawing/2014/main" id="{CFEACD74-1F50-46E9-A9BF-8F7DA02AEE12}"/>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290066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F31932-7C14-49D2-B14C-DECFFE201789}"/>
              </a:ext>
            </a:extLst>
          </p:cNvPr>
          <p:cNvSpPr/>
          <p:nvPr/>
        </p:nvSpPr>
        <p:spPr>
          <a:xfrm>
            <a:off x="542260" y="350874"/>
            <a:ext cx="8059480" cy="6156251"/>
          </a:xfrm>
          <a:prstGeom prst="rect">
            <a:avLst/>
          </a:prstGeom>
          <a:solidFill>
            <a:srgbClr val="CFC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57DE48D5-04A0-4A3B-B9A9-FC7254489887}"/>
              </a:ext>
            </a:extLst>
          </p:cNvPr>
          <p:cNvSpPr txBox="1"/>
          <p:nvPr/>
        </p:nvSpPr>
        <p:spPr>
          <a:xfrm>
            <a:off x="829345" y="474345"/>
            <a:ext cx="7474688" cy="4801314"/>
          </a:xfrm>
          <a:prstGeom prst="rect">
            <a:avLst/>
          </a:prstGeom>
          <a:noFill/>
        </p:spPr>
        <p:txBody>
          <a:bodyPr wrap="square" rtlCol="1">
            <a:spAutoFit/>
          </a:bodyPr>
          <a:lstStyle/>
          <a:p>
            <a:pPr algn="r" rtl="1">
              <a:lnSpc>
                <a:spcPct val="200000"/>
              </a:lnSpc>
              <a:spcAft>
                <a:spcPts val="900"/>
              </a:spcAft>
            </a:pPr>
            <a:r>
              <a:rPr lang="fa-IR" dirty="0">
                <a:latin typeface="Times New Roman" panose="02020603050405020304" pitchFamily="18" charset="0"/>
                <a:cs typeface="B Titr" panose="00000700000000000000" pitchFamily="2" charset="-78"/>
              </a:rPr>
              <a:t>درمان و کمک های اولیه برای نیش زدگی ، بستگی به این دارد که توسط چه حشره ای اتفاق افتاده باشد ، باوجود این ، چند راهنمایی کلی برای نیش زنبور در ادامه بیان می کنیم</a:t>
            </a:r>
            <a:r>
              <a:rPr lang="en-US" dirty="0">
                <a:latin typeface="Times New Roman" panose="02020603050405020304" pitchFamily="18" charset="0"/>
                <a:cs typeface="B Titr" panose="00000700000000000000" pitchFamily="2" charset="-78"/>
              </a:rPr>
              <a:t>:</a:t>
            </a:r>
          </a:p>
          <a:p>
            <a:pPr algn="r" rtl="1">
              <a:lnSpc>
                <a:spcPct val="200000"/>
              </a:lnSpc>
              <a:spcAft>
                <a:spcPts val="900"/>
              </a:spcAft>
            </a:pPr>
            <a:r>
              <a:rPr lang="en-US" dirty="0">
                <a:solidFill>
                  <a:srgbClr val="116F6F"/>
                </a:solidFill>
                <a:latin typeface="Times New Roman" panose="02020603050405020304" pitchFamily="18" charset="0"/>
                <a:cs typeface="B Titr" panose="00000700000000000000" pitchFamily="2" charset="-78"/>
              </a:rPr>
              <a:t>-</a:t>
            </a:r>
            <a:r>
              <a:rPr lang="fa-IR" dirty="0">
                <a:solidFill>
                  <a:srgbClr val="116F6F"/>
                </a:solidFill>
                <a:latin typeface="Times New Roman" panose="02020603050405020304" pitchFamily="18" charset="0"/>
                <a:cs typeface="B Titr" panose="00000700000000000000" pitchFamily="2" charset="-78"/>
              </a:rPr>
              <a:t>برای نیش زنبور ، ابتدا باید نیش را از پوست خارج نمایید ، برای این کار می توانید از ناخن ، یک تکه نخ و یا کارت اعتباری خود استفاده کنید</a:t>
            </a:r>
            <a:r>
              <a:rPr lang="en-US" dirty="0">
                <a:solidFill>
                  <a:srgbClr val="116F6F"/>
                </a:solidFill>
                <a:latin typeface="Times New Roman" panose="02020603050405020304" pitchFamily="18" charset="0"/>
                <a:cs typeface="B Titr" panose="00000700000000000000" pitchFamily="2" charset="-78"/>
              </a:rPr>
              <a:t>.</a:t>
            </a:r>
          </a:p>
          <a:p>
            <a:pPr algn="r" rtl="1">
              <a:lnSpc>
                <a:spcPct val="200000"/>
              </a:lnSpc>
              <a:spcAft>
                <a:spcPts val="900"/>
              </a:spcAft>
            </a:pPr>
            <a:r>
              <a:rPr lang="en-US" dirty="0">
                <a:solidFill>
                  <a:srgbClr val="116F6F"/>
                </a:solidFill>
                <a:latin typeface="Times New Roman" panose="02020603050405020304" pitchFamily="18" charset="0"/>
                <a:cs typeface="B Titr" panose="00000700000000000000" pitchFamily="2" charset="-78"/>
              </a:rPr>
              <a:t>-</a:t>
            </a:r>
            <a:r>
              <a:rPr lang="fa-IR" dirty="0">
                <a:solidFill>
                  <a:srgbClr val="116F6F"/>
                </a:solidFill>
                <a:latin typeface="Times New Roman" panose="02020603050405020304" pitchFamily="18" charset="0"/>
                <a:cs typeface="B Titr" panose="00000700000000000000" pitchFamily="2" charset="-78"/>
              </a:rPr>
              <a:t>بعد از انجام مرحله بالا ، باید با استفاده از کمپرس یخ ، درد را کاهش دهید. چرا که خنک نمودن محل نیش زدگی خارش و سوزش را کم خواهد کرد</a:t>
            </a:r>
            <a:r>
              <a:rPr lang="en-US" dirty="0">
                <a:solidFill>
                  <a:srgbClr val="116F6F"/>
                </a:solidFill>
                <a:latin typeface="Times New Roman" panose="02020603050405020304" pitchFamily="18" charset="0"/>
                <a:cs typeface="B Titr" panose="00000700000000000000" pitchFamily="2" charset="-78"/>
              </a:rPr>
              <a:t>.</a:t>
            </a:r>
          </a:p>
          <a:p>
            <a:pPr algn="r" rtl="1">
              <a:lnSpc>
                <a:spcPct val="200000"/>
              </a:lnSpc>
              <a:spcAft>
                <a:spcPts val="900"/>
              </a:spcAft>
            </a:pPr>
            <a:r>
              <a:rPr lang="en-US" dirty="0">
                <a:solidFill>
                  <a:srgbClr val="116F6F"/>
                </a:solidFill>
                <a:latin typeface="Times New Roman" panose="02020603050405020304" pitchFamily="18" charset="0"/>
                <a:cs typeface="B Titr" panose="00000700000000000000" pitchFamily="2" charset="-78"/>
              </a:rPr>
              <a:t>-</a:t>
            </a:r>
            <a:r>
              <a:rPr lang="fa-IR" dirty="0">
                <a:solidFill>
                  <a:srgbClr val="116F6F"/>
                </a:solidFill>
                <a:latin typeface="Times New Roman" panose="02020603050405020304" pitchFamily="18" charset="0"/>
                <a:cs typeface="B Titr" panose="00000700000000000000" pitchFamily="2" charset="-78"/>
              </a:rPr>
              <a:t>توجه داشته باشید ، اگر فرزندتان به طور ناگهانی دچار تنگی نفس ، سرفه ویا تغییر صدا کردید ، به نیش زنبور آلرژی دارد ، در این مواقع باید بلافاصله به پزشک مراجعه نمایید</a:t>
            </a:r>
            <a:r>
              <a:rPr lang="en-US" dirty="0">
                <a:solidFill>
                  <a:srgbClr val="116F6F"/>
                </a:solidFill>
                <a:latin typeface="Times New Roman" panose="02020603050405020304" pitchFamily="18" charset="0"/>
                <a:cs typeface="B Titr" panose="00000700000000000000" pitchFamily="2" charset="-78"/>
              </a:rPr>
              <a:t>.</a:t>
            </a:r>
          </a:p>
        </p:txBody>
      </p:sp>
    </p:spTree>
    <p:extLst>
      <p:ext uri="{BB962C8B-B14F-4D97-AF65-F5344CB8AC3E}">
        <p14:creationId xmlns:p14="http://schemas.microsoft.com/office/powerpoint/2010/main" val="309581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AF640-5AF3-4DC5-B7D8-935ACFF9155C}"/>
              </a:ext>
            </a:extLst>
          </p:cNvPr>
          <p:cNvSpPr/>
          <p:nvPr/>
        </p:nvSpPr>
        <p:spPr>
          <a:xfrm>
            <a:off x="542260" y="350875"/>
            <a:ext cx="8059480" cy="5486400"/>
          </a:xfrm>
          <a:prstGeom prst="rect">
            <a:avLst/>
          </a:prstGeom>
          <a:solidFill>
            <a:srgbClr val="ABE1E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10" name="Rectangle 9">
            <a:extLst>
              <a:ext uri="{FF2B5EF4-FFF2-40B4-BE49-F238E27FC236}">
                <a16:creationId xmlns:a16="http://schemas.microsoft.com/office/drawing/2014/main" id="{C24D29CF-CD58-41FB-9F20-96C209972F42}"/>
              </a:ext>
            </a:extLst>
          </p:cNvPr>
          <p:cNvSpPr/>
          <p:nvPr/>
        </p:nvSpPr>
        <p:spPr>
          <a:xfrm>
            <a:off x="387410" y="621627"/>
            <a:ext cx="6247194" cy="98613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u="sng" dirty="0">
                <a:ln>
                  <a:solidFill>
                    <a:sysClr val="windowText" lastClr="000000"/>
                  </a:solidFill>
                </a:ln>
                <a:solidFill>
                  <a:schemeClr val="tx1"/>
                </a:solidFill>
                <a:cs typeface="B Titr" panose="00000700000000000000" pitchFamily="2" charset="-78"/>
              </a:rPr>
              <a:t>10</a:t>
            </a:r>
            <a:r>
              <a:rPr lang="fa-IR" sz="2400" dirty="0">
                <a:ln>
                  <a:solidFill>
                    <a:sysClr val="windowText" lastClr="000000"/>
                  </a:solidFill>
                </a:ln>
                <a:solidFill>
                  <a:schemeClr val="tx1"/>
                </a:solidFill>
                <a:cs typeface="B Titr" panose="00000700000000000000" pitchFamily="2" charset="-78"/>
              </a:rPr>
              <a:t> آموزش مهارت کمک های اولیه به سفیران سلامت</a:t>
            </a:r>
          </a:p>
        </p:txBody>
      </p:sp>
      <p:pic>
        <p:nvPicPr>
          <p:cNvPr id="13" name="Picture 12">
            <a:extLst>
              <a:ext uri="{FF2B5EF4-FFF2-40B4-BE49-F238E27FC236}">
                <a16:creationId xmlns:a16="http://schemas.microsoft.com/office/drawing/2014/main" id="{02892F01-F275-455F-8D5B-C092BE4B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753" y="264778"/>
            <a:ext cx="1792377" cy="1699836"/>
          </a:xfrm>
          <a:prstGeom prst="rect">
            <a:avLst/>
          </a:prstGeom>
        </p:spPr>
      </p:pic>
      <p:sp>
        <p:nvSpPr>
          <p:cNvPr id="14" name="Oval 13">
            <a:extLst>
              <a:ext uri="{FF2B5EF4-FFF2-40B4-BE49-F238E27FC236}">
                <a16:creationId xmlns:a16="http://schemas.microsoft.com/office/drawing/2014/main" id="{12F83B6E-242E-47CD-98E5-B8A9142239DD}"/>
              </a:ext>
            </a:extLst>
          </p:cNvPr>
          <p:cNvSpPr/>
          <p:nvPr/>
        </p:nvSpPr>
        <p:spPr>
          <a:xfrm>
            <a:off x="4271234" y="2235366"/>
            <a:ext cx="3104707" cy="3104707"/>
          </a:xfrm>
          <a:prstGeom prst="ellipse">
            <a:avLst/>
          </a:prstGeom>
          <a:solidFill>
            <a:srgbClr val="116F6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Oval 14">
            <a:extLst>
              <a:ext uri="{FF2B5EF4-FFF2-40B4-BE49-F238E27FC236}">
                <a16:creationId xmlns:a16="http://schemas.microsoft.com/office/drawing/2014/main" id="{1C59626C-457D-4D5F-87A8-5164E47DDD84}"/>
              </a:ext>
            </a:extLst>
          </p:cNvPr>
          <p:cNvSpPr/>
          <p:nvPr/>
        </p:nvSpPr>
        <p:spPr>
          <a:xfrm>
            <a:off x="5082250" y="2348591"/>
            <a:ext cx="3104707" cy="3104707"/>
          </a:xfrm>
          <a:prstGeom prst="ellipse">
            <a:avLst/>
          </a:prstGeom>
          <a:solidFill>
            <a:srgbClr val="CFC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6" name="Rectangle 15">
            <a:extLst>
              <a:ext uri="{FF2B5EF4-FFF2-40B4-BE49-F238E27FC236}">
                <a16:creationId xmlns:a16="http://schemas.microsoft.com/office/drawing/2014/main" id="{CFA96E3C-8143-44F3-8B12-99F6DF2AC57B}"/>
              </a:ext>
            </a:extLst>
          </p:cNvPr>
          <p:cNvSpPr/>
          <p:nvPr/>
        </p:nvSpPr>
        <p:spPr>
          <a:xfrm>
            <a:off x="5261473" y="2995725"/>
            <a:ext cx="2727368" cy="1724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threePt" dir="t"/>
            </a:scene3d>
            <a:sp3d extrusionH="57150">
              <a:bevelT w="57150" h="38100" prst="artDeco"/>
            </a:sp3d>
          </a:bodyPr>
          <a:lstStyle/>
          <a:p>
            <a:pPr algn="ctr"/>
            <a:r>
              <a:rPr lang="fa-IR" sz="6000" dirty="0">
                <a:ln>
                  <a:solidFill>
                    <a:sysClr val="windowText" lastClr="000000"/>
                  </a:solidFill>
                </a:ln>
                <a:solidFill>
                  <a:srgbClr val="116F6F"/>
                </a:solidFill>
                <a:cs typeface="B Titr" panose="00000700000000000000" pitchFamily="2" charset="-78"/>
              </a:rPr>
              <a:t>ساییدگی</a:t>
            </a:r>
          </a:p>
        </p:txBody>
      </p:sp>
      <p:sp>
        <p:nvSpPr>
          <p:cNvPr id="17" name="Rectangle 16">
            <a:extLst>
              <a:ext uri="{FF2B5EF4-FFF2-40B4-BE49-F238E27FC236}">
                <a16:creationId xmlns:a16="http://schemas.microsoft.com/office/drawing/2014/main" id="{3393D3A9-7AE1-4A34-84ED-92DFB2C5E6B4}"/>
              </a:ext>
            </a:extLst>
          </p:cNvPr>
          <p:cNvSpPr/>
          <p:nvPr/>
        </p:nvSpPr>
        <p:spPr>
          <a:xfrm>
            <a:off x="887819" y="1782824"/>
            <a:ext cx="2147777" cy="547751"/>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ED4041"/>
                </a:solidFill>
                <a:cs typeface="Dast Nevis" panose="03000400000000000000" pitchFamily="66" charset="-78"/>
              </a:rPr>
              <a:t>آموزش شماره </a:t>
            </a:r>
            <a:r>
              <a:rPr lang="fa-IR" u="sng" dirty="0">
                <a:solidFill>
                  <a:srgbClr val="ED4041"/>
                </a:solidFill>
                <a:cs typeface="Dast Nevis" panose="03000400000000000000" pitchFamily="66" charset="-78"/>
              </a:rPr>
              <a:t>4</a:t>
            </a:r>
          </a:p>
        </p:txBody>
      </p:sp>
      <p:pic>
        <p:nvPicPr>
          <p:cNvPr id="6" name="Picture 5">
            <a:extLst>
              <a:ext uri="{FF2B5EF4-FFF2-40B4-BE49-F238E27FC236}">
                <a16:creationId xmlns:a16="http://schemas.microsoft.com/office/drawing/2014/main" id="{014A2809-A4C6-4B9E-9A68-BC2B4E5AF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292" y="2505634"/>
            <a:ext cx="2390715" cy="3212158"/>
          </a:xfrm>
          <a:prstGeom prst="rect">
            <a:avLst/>
          </a:prstGeom>
        </p:spPr>
      </p:pic>
      <p:pic>
        <p:nvPicPr>
          <p:cNvPr id="11" name="Picture 10">
            <a:extLst>
              <a:ext uri="{FF2B5EF4-FFF2-40B4-BE49-F238E27FC236}">
                <a16:creationId xmlns:a16="http://schemas.microsoft.com/office/drawing/2014/main" id="{CCDCFE9F-61BF-4356-AF10-003C3BACEAD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896813" y="5832336"/>
            <a:ext cx="942759" cy="942759"/>
          </a:xfrm>
          <a:prstGeom prst="rect">
            <a:avLst/>
          </a:prstGeom>
        </p:spPr>
      </p:pic>
      <p:pic>
        <p:nvPicPr>
          <p:cNvPr id="12" name="Picture 11">
            <a:extLst>
              <a:ext uri="{FF2B5EF4-FFF2-40B4-BE49-F238E27FC236}">
                <a16:creationId xmlns:a16="http://schemas.microsoft.com/office/drawing/2014/main" id="{92EE3F30-FD53-41CC-B67D-38B45B292F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9572" y="5927732"/>
            <a:ext cx="861237" cy="751965"/>
          </a:xfrm>
          <a:prstGeom prst="rect">
            <a:avLst/>
          </a:prstGeom>
        </p:spPr>
      </p:pic>
      <p:pic>
        <p:nvPicPr>
          <p:cNvPr id="19" name="Picture 18">
            <a:extLst>
              <a:ext uri="{FF2B5EF4-FFF2-40B4-BE49-F238E27FC236}">
                <a16:creationId xmlns:a16="http://schemas.microsoft.com/office/drawing/2014/main" id="{8C259E93-0E89-4BBA-9BE6-BE0097F49E79}"/>
              </a:ext>
            </a:extLst>
          </p:cNvPr>
          <p:cNvPicPr>
            <a:picLocks noChangeAspect="1"/>
          </p:cNvPicPr>
          <p:nvPr/>
        </p:nvPicPr>
        <p:blipFill rotWithShape="1">
          <a:blip r:embed="rId7">
            <a:extLst>
              <a:ext uri="{28A0092B-C50C-407E-A947-70E740481C1C}">
                <a14:useLocalDpi xmlns:a14="http://schemas.microsoft.com/office/drawing/2010/main" val="0"/>
              </a:ext>
            </a:extLst>
          </a:blip>
          <a:srcRect l="40580" t="5116" r="3374" b="20965"/>
          <a:stretch/>
        </p:blipFill>
        <p:spPr>
          <a:xfrm>
            <a:off x="3253831" y="5912627"/>
            <a:ext cx="812419" cy="1071479"/>
          </a:xfrm>
          <a:prstGeom prst="rect">
            <a:avLst/>
          </a:prstGeom>
        </p:spPr>
      </p:pic>
      <p:sp>
        <p:nvSpPr>
          <p:cNvPr id="20" name="TextBox 19">
            <a:extLst>
              <a:ext uri="{FF2B5EF4-FFF2-40B4-BE49-F238E27FC236}">
                <a16:creationId xmlns:a16="http://schemas.microsoft.com/office/drawing/2014/main" id="{A32BCDB5-4642-4772-847F-865C128DE6FD}"/>
              </a:ext>
            </a:extLst>
          </p:cNvPr>
          <p:cNvSpPr txBox="1"/>
          <p:nvPr/>
        </p:nvSpPr>
        <p:spPr>
          <a:xfrm>
            <a:off x="542260" y="6137793"/>
            <a:ext cx="2727930" cy="369332"/>
          </a:xfrm>
          <a:prstGeom prst="rect">
            <a:avLst/>
          </a:prstGeom>
          <a:noFill/>
        </p:spPr>
        <p:txBody>
          <a:bodyPr wrap="square" rtlCol="1">
            <a:spAutoFit/>
          </a:bodyPr>
          <a:lstStyle/>
          <a:p>
            <a:r>
              <a:rPr lang="en-US" dirty="0">
                <a:latin typeface="Comic Sans MS" panose="030F0702030302020204" pitchFamily="66" charset="0"/>
              </a:rPr>
              <a:t>www.BehdashTiha.Com</a:t>
            </a:r>
            <a:endParaRPr lang="fa-IR" dirty="0">
              <a:latin typeface="Comic Sans MS" panose="030F0702030302020204" pitchFamily="66" charset="0"/>
            </a:endParaRPr>
          </a:p>
        </p:txBody>
      </p:sp>
    </p:spTree>
    <p:extLst>
      <p:ext uri="{BB962C8B-B14F-4D97-AF65-F5344CB8AC3E}">
        <p14:creationId xmlns:p14="http://schemas.microsoft.com/office/powerpoint/2010/main" val="327448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B4AAE8-ECC1-40FD-9E6F-5E3633432DF9}"/>
              </a:ext>
            </a:extLst>
          </p:cNvPr>
          <p:cNvSpPr/>
          <p:nvPr/>
        </p:nvSpPr>
        <p:spPr>
          <a:xfrm>
            <a:off x="542260" y="350874"/>
            <a:ext cx="8059480" cy="6124353"/>
          </a:xfrm>
          <a:prstGeom prst="rect">
            <a:avLst/>
          </a:prstGeom>
          <a:solidFill>
            <a:srgbClr val="ABE1E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lnRef>
          <a:fillRef idx="1">
            <a:schemeClr val="lt1"/>
          </a:fillRef>
          <a:effectRef idx="0">
            <a:schemeClr val="accent6"/>
          </a:effectRef>
          <a:fontRef idx="minor">
            <a:schemeClr val="dk1"/>
          </a:fontRef>
        </p:style>
        <p:txBody>
          <a:bodyPr rtlCol="1" anchor="ctr"/>
          <a:lstStyle/>
          <a:p>
            <a:pPr algn="ctr"/>
            <a:endParaRPr lang="fa-IR"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DF76285-8446-4DA3-891A-551FB82E724C}"/>
              </a:ext>
            </a:extLst>
          </p:cNvPr>
          <p:cNvSpPr txBox="1"/>
          <p:nvPr/>
        </p:nvSpPr>
        <p:spPr>
          <a:xfrm>
            <a:off x="829345" y="474345"/>
            <a:ext cx="7474688" cy="5505353"/>
          </a:xfrm>
          <a:prstGeom prst="rect">
            <a:avLst/>
          </a:prstGeom>
          <a:noFill/>
        </p:spPr>
        <p:txBody>
          <a:bodyPr wrap="square" rtlCol="1">
            <a:spAutoFit/>
          </a:bodyPr>
          <a:lstStyle/>
          <a:p>
            <a:pPr algn="r" rtl="1">
              <a:lnSpc>
                <a:spcPct val="150000"/>
              </a:lnSpc>
              <a:spcAft>
                <a:spcPts val="900"/>
              </a:spcAft>
            </a:pPr>
            <a:r>
              <a:rPr lang="fa-IR" dirty="0">
                <a:solidFill>
                  <a:srgbClr val="116F6F"/>
                </a:solidFill>
                <a:latin typeface="Times New Roman" panose="02020603050405020304" pitchFamily="18" charset="0"/>
                <a:cs typeface="B Titr" panose="00000700000000000000" pitchFamily="2" charset="-78"/>
              </a:rPr>
              <a:t>معمولا” این نوع زخم در کودکان بسیار زیاد اتفاق می افتد ، چرا که کودکان معمولا” در حال بازی کردن هستند و ممکن است در صورت برخورد با زمین ویا هر شی سخت دیگری ، این نوع زخم ایجاد شود</a:t>
            </a:r>
            <a:r>
              <a:rPr lang="en-US" dirty="0">
                <a:solidFill>
                  <a:srgbClr val="116F6F"/>
                </a:solidFill>
                <a:latin typeface="Times New Roman" panose="02020603050405020304" pitchFamily="18" charset="0"/>
                <a:cs typeface="B Titr" panose="00000700000000000000" pitchFamily="2" charset="-78"/>
              </a:rPr>
              <a:t>.</a:t>
            </a:r>
          </a:p>
          <a:p>
            <a:pPr algn="r" rtl="1">
              <a:lnSpc>
                <a:spcPct val="150000"/>
              </a:lnSpc>
              <a:spcAft>
                <a:spcPts val="900"/>
              </a:spcAft>
            </a:pPr>
            <a:r>
              <a:rPr lang="fa-IR" dirty="0">
                <a:solidFill>
                  <a:srgbClr val="116F6F"/>
                </a:solidFill>
                <a:latin typeface="Times New Roman" panose="02020603050405020304" pitchFamily="18" charset="0"/>
                <a:cs typeface="B Titr" panose="00000700000000000000" pitchFamily="2" charset="-78"/>
              </a:rPr>
              <a:t>برای کمک های اولیه ، کاهش درد و درمان این نوع زخم ، راه حل های مختلفی وجود دارد که میتوانید قبل از مراجعه به پزشک انجام دهید</a:t>
            </a:r>
            <a:r>
              <a:rPr lang="en-US" dirty="0">
                <a:solidFill>
                  <a:srgbClr val="116F6F"/>
                </a:solidFill>
                <a:latin typeface="Times New Roman" panose="02020603050405020304" pitchFamily="18" charset="0"/>
                <a:cs typeface="B Titr" panose="00000700000000000000" pitchFamily="2" charset="-78"/>
              </a:rPr>
              <a:t>:</a:t>
            </a:r>
          </a:p>
          <a:p>
            <a:pPr algn="r" rtl="1">
              <a:lnSpc>
                <a:spcPct val="150000"/>
              </a:lnSpc>
              <a:spcAft>
                <a:spcPts val="900"/>
              </a:spcAft>
            </a:pPr>
            <a:r>
              <a:rPr lang="en-US" dirty="0">
                <a:solidFill>
                  <a:srgbClr val="116F6F"/>
                </a:solidFill>
                <a:latin typeface="Times New Roman" panose="02020603050405020304" pitchFamily="18" charset="0"/>
                <a:cs typeface="B Titr" panose="00000700000000000000" pitchFamily="2" charset="-78"/>
              </a:rPr>
              <a:t>-</a:t>
            </a:r>
            <a:r>
              <a:rPr lang="fa-IR" dirty="0">
                <a:solidFill>
                  <a:srgbClr val="116F6F"/>
                </a:solidFill>
                <a:latin typeface="Times New Roman" panose="02020603050405020304" pitchFamily="18" charset="0"/>
                <a:cs typeface="B Titr" panose="00000700000000000000" pitchFamily="2" charset="-78"/>
              </a:rPr>
              <a:t>ابتدا باید محل زخم را به خوبی تمیز نمایید ، به طوری که دیگر هیچ گونه آلودگی و یا شی خارجی ای قابل ملاحظه نباشد</a:t>
            </a:r>
            <a:r>
              <a:rPr lang="en-US" dirty="0">
                <a:solidFill>
                  <a:srgbClr val="116F6F"/>
                </a:solidFill>
                <a:latin typeface="Times New Roman" panose="02020603050405020304" pitchFamily="18" charset="0"/>
                <a:cs typeface="B Titr" panose="00000700000000000000" pitchFamily="2" charset="-78"/>
              </a:rPr>
              <a:t>.</a:t>
            </a:r>
          </a:p>
          <a:p>
            <a:pPr algn="r" rtl="1">
              <a:lnSpc>
                <a:spcPct val="150000"/>
              </a:lnSpc>
              <a:spcAft>
                <a:spcPts val="900"/>
              </a:spcAft>
            </a:pPr>
            <a:r>
              <a:rPr lang="en-US" dirty="0">
                <a:solidFill>
                  <a:srgbClr val="116F6F"/>
                </a:solidFill>
                <a:latin typeface="Times New Roman" panose="02020603050405020304" pitchFamily="18" charset="0"/>
                <a:cs typeface="B Titr" panose="00000700000000000000" pitchFamily="2" charset="-78"/>
              </a:rPr>
              <a:t>-</a:t>
            </a:r>
            <a:r>
              <a:rPr lang="fa-IR" dirty="0">
                <a:solidFill>
                  <a:srgbClr val="116F6F"/>
                </a:solidFill>
                <a:latin typeface="Times New Roman" panose="02020603050405020304" pitchFamily="18" charset="0"/>
                <a:cs typeface="B Titr" panose="00000700000000000000" pitchFamily="2" charset="-78"/>
              </a:rPr>
              <a:t>بعد از انجام مرحله بالا باید از خونریزی جلوگیری نمایید ، برای این کار باید محل زخم شدن را بالا تر از سایر اعضای بدن نگه داشته و روی زخم را با پارچه تمیز فشار دهید ، همچنین می توانید از گاز استریل و باند استفاده نمایید</a:t>
            </a:r>
            <a:r>
              <a:rPr lang="en-US" dirty="0">
                <a:solidFill>
                  <a:srgbClr val="116F6F"/>
                </a:solidFill>
                <a:latin typeface="Times New Roman" panose="02020603050405020304" pitchFamily="18" charset="0"/>
                <a:cs typeface="B Titr" panose="00000700000000000000" pitchFamily="2" charset="-78"/>
              </a:rPr>
              <a:t>.</a:t>
            </a:r>
          </a:p>
          <a:p>
            <a:pPr algn="r" rtl="1">
              <a:lnSpc>
                <a:spcPct val="150000"/>
              </a:lnSpc>
              <a:spcAft>
                <a:spcPts val="900"/>
              </a:spcAft>
            </a:pPr>
            <a:r>
              <a:rPr lang="en-US" dirty="0">
                <a:solidFill>
                  <a:srgbClr val="116F6F"/>
                </a:solidFill>
                <a:latin typeface="Times New Roman" panose="02020603050405020304" pitchFamily="18" charset="0"/>
                <a:cs typeface="B Titr" panose="00000700000000000000" pitchFamily="2" charset="-78"/>
              </a:rPr>
              <a:t>-</a:t>
            </a:r>
            <a:r>
              <a:rPr lang="fa-IR" dirty="0">
                <a:solidFill>
                  <a:srgbClr val="116F6F"/>
                </a:solidFill>
                <a:latin typeface="Times New Roman" panose="02020603050405020304" pitchFamily="18" charset="0"/>
                <a:cs typeface="B Titr" panose="00000700000000000000" pitchFamily="2" charset="-78"/>
              </a:rPr>
              <a:t>توجه داشته باشید ، در صورتی که محل زخم نسبتا” بزرگ است باید با استفاده از کرم ضد عفونی کننده ، الکل و یا بتادین ، محل زخم را ضد عفونی کنید</a:t>
            </a:r>
            <a:r>
              <a:rPr lang="en-US" dirty="0">
                <a:solidFill>
                  <a:srgbClr val="116F6F"/>
                </a:solidFill>
                <a:latin typeface="Times New Roman" panose="02020603050405020304" pitchFamily="18" charset="0"/>
                <a:cs typeface="B Titr" panose="00000700000000000000" pitchFamily="2" charset="-78"/>
              </a:rPr>
              <a:t>.</a:t>
            </a:r>
          </a:p>
        </p:txBody>
      </p:sp>
    </p:spTree>
    <p:extLst>
      <p:ext uri="{BB962C8B-B14F-4D97-AF65-F5344CB8AC3E}">
        <p14:creationId xmlns:p14="http://schemas.microsoft.com/office/powerpoint/2010/main" val="19002163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TotalTime>
  <Words>1803</Words>
  <Application>Microsoft Office PowerPoint</Application>
  <PresentationFormat>On-screen Show (4:3)</PresentationFormat>
  <Paragraphs>101</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at9</vt:lpstr>
      <vt:lpstr>Calibri</vt:lpstr>
      <vt:lpstr>Calibri Light</vt:lpstr>
      <vt:lpstr>Comic Sans MS</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Panah</dc:creator>
  <cp:lastModifiedBy>Panah</cp:lastModifiedBy>
  <cp:revision>26</cp:revision>
  <dcterms:created xsi:type="dcterms:W3CDTF">2020-12-24T16:34:02Z</dcterms:created>
  <dcterms:modified xsi:type="dcterms:W3CDTF">2021-06-28T16:51:46Z</dcterms:modified>
</cp:coreProperties>
</file>