
<file path=[Content_Types].xml><?xml version="1.0" encoding="utf-8"?>
<Types xmlns="http://schemas.openxmlformats.org/package/2006/content-types">
  <Default Extension="png" ContentType="image/png"/>
  <Default Extension="jpeg" ContentType="image/jpeg"/>
  <Default Extension="m4a" ContentType="audio/mp4"/>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sldIdLst>
    <p:sldId id="256" r:id="rId2"/>
    <p:sldId id="314" r:id="rId3"/>
    <p:sldId id="257" r:id="rId4"/>
    <p:sldId id="258" r:id="rId5"/>
    <p:sldId id="259" r:id="rId6"/>
    <p:sldId id="280" r:id="rId7"/>
    <p:sldId id="292" r:id="rId8"/>
    <p:sldId id="262" r:id="rId9"/>
    <p:sldId id="260" r:id="rId10"/>
    <p:sldId id="261" r:id="rId11"/>
    <p:sldId id="294" r:id="rId12"/>
    <p:sldId id="263" r:id="rId13"/>
    <p:sldId id="264" r:id="rId14"/>
    <p:sldId id="265" r:id="rId15"/>
    <p:sldId id="281" r:id="rId16"/>
    <p:sldId id="297" r:id="rId17"/>
    <p:sldId id="298" r:id="rId18"/>
    <p:sldId id="299" r:id="rId19"/>
    <p:sldId id="300" r:id="rId20"/>
    <p:sldId id="301" r:id="rId21"/>
    <p:sldId id="268" r:id="rId22"/>
    <p:sldId id="269" r:id="rId23"/>
    <p:sldId id="283" r:id="rId24"/>
    <p:sldId id="285" r:id="rId25"/>
    <p:sldId id="286" r:id="rId26"/>
    <p:sldId id="287" r:id="rId27"/>
    <p:sldId id="276" r:id="rId28"/>
    <p:sldId id="277" r:id="rId29"/>
    <p:sldId id="278" r:id="rId30"/>
    <p:sldId id="288" r:id="rId31"/>
    <p:sldId id="289" r:id="rId32"/>
    <p:sldId id="302" r:id="rId33"/>
    <p:sldId id="295" r:id="rId34"/>
    <p:sldId id="296" r:id="rId35"/>
    <p:sldId id="311" r:id="rId36"/>
    <p:sldId id="303" r:id="rId37"/>
    <p:sldId id="304" r:id="rId38"/>
    <p:sldId id="305" r:id="rId39"/>
    <p:sldId id="306" r:id="rId40"/>
    <p:sldId id="307" r:id="rId41"/>
    <p:sldId id="308" r:id="rId42"/>
    <p:sldId id="309" r:id="rId43"/>
    <p:sldId id="310" r:id="rId44"/>
    <p:sldId id="312" r:id="rId45"/>
    <p:sldId id="313"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4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8869C90-A679-4A49-B040-7A47D0F60ACA}" type="datetimeFigureOut">
              <a:rPr lang="fa-IR" smtClean="0"/>
              <a:pPr/>
              <a:t>01/28/1442</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4BA2633-58A2-4D34-B38D-6CC69BC14E55}"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106B4A3-4212-4E39-93DE-E053E8F69C28}" type="datetimeFigureOut">
              <a:rPr lang="en-US" smtClean="0"/>
              <a:pPr/>
              <a:t>9/15/2020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kumimoji="0"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3DCDF73-85D2-4237-9B32-053DBDB0C312}"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06B4A3-4212-4E39-93DE-E053E8F69C28}" type="datetimeFigureOut">
              <a:rPr lang="en-US" smtClean="0"/>
              <a:pPr/>
              <a:t>9/15/2020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pPr/>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06B4A3-4212-4E39-93DE-E053E8F69C28}" type="datetimeFigureOut">
              <a:rPr lang="en-US" smtClean="0"/>
              <a:pPr/>
              <a:t>9/15/2020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pPr/>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106B4A3-4212-4E39-93DE-E053E8F69C28}" type="datetimeFigureOut">
              <a:rPr lang="en-US" smtClean="0"/>
              <a:pPr/>
              <a:t>9/15/2020</a:t>
            </a:fld>
            <a:endParaRPr lang="en-US"/>
          </a:p>
        </p:txBody>
      </p:sp>
      <p:sp>
        <p:nvSpPr>
          <p:cNvPr id="9" name="Slide Number Placeholder 8"/>
          <p:cNvSpPr>
            <a:spLocks noGrp="1"/>
          </p:cNvSpPr>
          <p:nvPr>
            <p:ph type="sldNum" sz="quarter" idx="15"/>
          </p:nvPr>
        </p:nvSpPr>
        <p:spPr/>
        <p:txBody>
          <a:bodyPr rtlCol="0"/>
          <a:lstStyle/>
          <a:p>
            <a:fld id="{A3DCDF73-85D2-4237-9B32-053DBDB0C312}" type="slidenum">
              <a:rPr kumimoji="0" lang="en-US" smtClean="0"/>
              <a:pPr/>
              <a:t>‹#›</a:t>
            </a:fld>
            <a:endParaRPr kumimoji="0" lang="en-US"/>
          </a:p>
        </p:txBody>
      </p:sp>
      <p:sp>
        <p:nvSpPr>
          <p:cNvPr id="10" name="Footer Placeholder 9"/>
          <p:cNvSpPr>
            <a:spLocks noGrp="1"/>
          </p:cNvSpPr>
          <p:nvPr>
            <p:ph type="ftr" sz="quarter" idx="16"/>
          </p:nvPr>
        </p:nvSpPr>
        <p:spPr/>
        <p:txBody>
          <a:bodyPr rtlCol="0"/>
          <a:lstStyle/>
          <a:p>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106B4A3-4212-4E39-93DE-E053E8F69C28}" type="datetimeFigureOut">
              <a:rPr lang="en-US" smtClean="0"/>
              <a:pPr/>
              <a:t>9/15/2020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3DCDF73-85D2-4237-9B32-053DBDB0C312}"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106B4A3-4212-4E39-93DE-E053E8F69C28}" type="datetimeFigureOut">
              <a:rPr lang="en-US" smtClean="0"/>
              <a:pPr/>
              <a:t>9/15/2020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A3DCDF73-85D2-4237-9B32-053DBDB0C312}" type="slidenum">
              <a:rPr kumimoji="0" lang="en-US" smtClean="0"/>
              <a:pPr/>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106B4A3-4212-4E39-93DE-E053E8F69C28}" type="datetimeFigureOut">
              <a:rPr lang="en-US" smtClean="0"/>
              <a:pPr/>
              <a:t>9/15/2020</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A3DCDF73-85D2-4237-9B32-053DBDB0C312}" type="slidenum">
              <a:rPr kumimoji="0" lang="en-US" smtClean="0"/>
              <a:pPr/>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106B4A3-4212-4E39-93DE-E053E8F69C28}" type="datetimeFigureOut">
              <a:rPr lang="en-US" smtClean="0"/>
              <a:pPr/>
              <a:t>9/15/2020</a:t>
            </a:fld>
            <a:endParaRPr lang="en-US"/>
          </a:p>
        </p:txBody>
      </p:sp>
      <p:sp>
        <p:nvSpPr>
          <p:cNvPr id="7" name="Slide Number Placeholder 6"/>
          <p:cNvSpPr>
            <a:spLocks noGrp="1"/>
          </p:cNvSpPr>
          <p:nvPr>
            <p:ph type="sldNum" sz="quarter" idx="11"/>
          </p:nvPr>
        </p:nvSpPr>
        <p:spPr/>
        <p:txBody>
          <a:bodyPr rtlCol="0"/>
          <a:lstStyle/>
          <a:p>
            <a:fld id="{A3DCDF73-85D2-4237-9B32-053DBDB0C312}" type="slidenum">
              <a:rPr kumimoji="0" lang="en-US" smtClean="0"/>
              <a:pPr/>
              <a:t>‹#›</a:t>
            </a:fld>
            <a:endParaRPr kumimoji="0" lang="en-US"/>
          </a:p>
        </p:txBody>
      </p:sp>
      <p:sp>
        <p:nvSpPr>
          <p:cNvPr id="8" name="Footer Placeholder 7"/>
          <p:cNvSpPr>
            <a:spLocks noGrp="1"/>
          </p:cNvSpPr>
          <p:nvPr>
            <p:ph type="ftr" sz="quarter" idx="12"/>
          </p:nvPr>
        </p:nvSpPr>
        <p:spPr/>
        <p:txBody>
          <a:bodyPr rtlCol="0"/>
          <a:lstStyle/>
          <a:p>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06B4A3-4212-4E39-93DE-E053E8F69C28}" type="datetimeFigureOut">
              <a:rPr lang="en-US" smtClean="0"/>
              <a:pPr/>
              <a:t>9/15/2020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A3DCDF73-85D2-4237-9B32-053DBDB0C312}" type="slidenum">
              <a:rPr kumimoji="0" lang="en-US" smtClean="0"/>
              <a:pPr/>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106B4A3-4212-4E39-93DE-E053E8F69C28}" type="datetimeFigureOut">
              <a:rPr lang="en-US" smtClean="0"/>
              <a:pPr/>
              <a:t>9/15/2020</a:t>
            </a:fld>
            <a:endParaRPr lang="en-US"/>
          </a:p>
        </p:txBody>
      </p:sp>
      <p:sp>
        <p:nvSpPr>
          <p:cNvPr id="22" name="Slide Number Placeholder 21"/>
          <p:cNvSpPr>
            <a:spLocks noGrp="1"/>
          </p:cNvSpPr>
          <p:nvPr>
            <p:ph type="sldNum" sz="quarter" idx="15"/>
          </p:nvPr>
        </p:nvSpPr>
        <p:spPr/>
        <p:txBody>
          <a:bodyPr rtlCol="0"/>
          <a:lstStyle/>
          <a:p>
            <a:fld id="{A3DCDF73-85D2-4237-9B32-053DBDB0C312}" type="slidenum">
              <a:rPr kumimoji="0" lang="en-US" smtClean="0"/>
              <a:pPr/>
              <a:t>‹#›</a:t>
            </a:fld>
            <a:endParaRPr kumimoji="0" lang="en-US"/>
          </a:p>
        </p:txBody>
      </p:sp>
      <p:sp>
        <p:nvSpPr>
          <p:cNvPr id="23" name="Footer Placeholder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106B4A3-4212-4E39-93DE-E053E8F69C28}" type="datetimeFigureOut">
              <a:rPr lang="en-US" smtClean="0"/>
              <a:pPr/>
              <a:t>9/15/2020</a:t>
            </a:fld>
            <a:endParaRPr lang="en-US"/>
          </a:p>
        </p:txBody>
      </p:sp>
      <p:sp>
        <p:nvSpPr>
          <p:cNvPr id="18" name="Slide Number Placeholder 17"/>
          <p:cNvSpPr>
            <a:spLocks noGrp="1"/>
          </p:cNvSpPr>
          <p:nvPr>
            <p:ph type="sldNum" sz="quarter" idx="11"/>
          </p:nvPr>
        </p:nvSpPr>
        <p:spPr/>
        <p:txBody>
          <a:bodyPr rtlCol="0"/>
          <a:lstStyle/>
          <a:p>
            <a:fld id="{A3DCDF73-85D2-4237-9B32-053DBDB0C312}" type="slidenum">
              <a:rPr kumimoji="0" lang="en-US" smtClean="0"/>
              <a:pPr/>
              <a:t>‹#›</a:t>
            </a:fld>
            <a:endParaRPr kumimoji="0" lang="en-US"/>
          </a:p>
        </p:txBody>
      </p:sp>
      <p:sp>
        <p:nvSpPr>
          <p:cNvPr id="21" name="Footer Placeholder 20"/>
          <p:cNvSpPr>
            <a:spLocks noGrp="1"/>
          </p:cNvSpPr>
          <p:nvPr>
            <p:ph type="ftr" sz="quarter" idx="12"/>
          </p:nvPr>
        </p:nvSpPr>
        <p:spPr/>
        <p:txBody>
          <a:bodyPr rtlCol="0"/>
          <a:lstStyle/>
          <a:p>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106B4A3-4212-4E39-93DE-E053E8F69C28}" type="datetimeFigureOut">
              <a:rPr lang="en-US" smtClean="0"/>
              <a:pPr/>
              <a:t>9/15/2020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0"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3DCDF73-85D2-4237-9B32-053DBDB0C312}" type="slidenum">
              <a:rPr kumimoji="0" lang="en-US" smtClean="0"/>
              <a:pPr/>
              <a:t>‹#›</a:t>
            </a:fld>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5.png"/><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2.m4a"/><Relationship Id="rId1" Type="http://schemas.microsoft.com/office/2007/relationships/media" Target="../media/media2.m4a"/><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3.m4a"/><Relationship Id="rId1" Type="http://schemas.microsoft.com/office/2007/relationships/media" Target="../media/media3.m4a"/><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1923083"/>
            <a:ext cx="6172200" cy="3384376"/>
          </a:xfrm>
        </p:spPr>
        <p:txBody>
          <a:bodyPr>
            <a:normAutofit/>
          </a:bodyPr>
          <a:lstStyle/>
          <a:p>
            <a:pPr algn="ctr"/>
            <a:r>
              <a:rPr lang="fa-IR" sz="5400"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آشنايي با برنامه</a:t>
            </a:r>
            <a:r>
              <a:rPr lang="en-US" sz="5400"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
            </a:r>
            <a:br>
              <a:rPr lang="en-US" sz="5400"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br>
            <a:r>
              <a:rPr lang="en-US" sz="5400" dirty="0">
                <a:solidFill>
                  <a:schemeClr val="accent1">
                    <a:lumMod val="75000"/>
                  </a:schemeClr>
                </a:solidFill>
                <a:effectLst>
                  <a:outerShdw blurRad="38100" dist="38100" dir="2700000" algn="tl">
                    <a:srgbClr val="000000">
                      <a:alpha val="43137"/>
                    </a:srgbClr>
                  </a:outerShdw>
                </a:effectLst>
                <a:cs typeface="B Titr" panose="00000700000000000000" pitchFamily="2" charset="-78"/>
              </a:rPr>
              <a:t/>
            </a:r>
            <a:br>
              <a:rPr lang="en-US" sz="5400" dirty="0">
                <a:solidFill>
                  <a:schemeClr val="accent1">
                    <a:lumMod val="75000"/>
                  </a:schemeClr>
                </a:solidFill>
                <a:effectLst>
                  <a:outerShdw blurRad="38100" dist="38100" dir="2700000" algn="tl">
                    <a:srgbClr val="000000">
                      <a:alpha val="43137"/>
                    </a:srgbClr>
                  </a:outerShdw>
                </a:effectLst>
                <a:cs typeface="B Titr" panose="00000700000000000000" pitchFamily="2" charset="-78"/>
              </a:rPr>
            </a:br>
            <a:r>
              <a:rPr lang="fa-IR" sz="5400"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 مدارس مروج سلامت</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40352" y="188640"/>
            <a:ext cx="1230387" cy="1230387"/>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27984" y="166708"/>
            <a:ext cx="1224136" cy="1933391"/>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85753" y="5273352"/>
            <a:ext cx="4248150" cy="1076325"/>
          </a:xfrm>
          <a:prstGeom prst="rect">
            <a:avLst/>
          </a:prstGeom>
        </p:spPr>
      </p:pic>
      <p:sp>
        <p:nvSpPr>
          <p:cNvPr id="7" name="Rectangle 6"/>
          <p:cNvSpPr/>
          <p:nvPr/>
        </p:nvSpPr>
        <p:spPr>
          <a:xfrm>
            <a:off x="3761910" y="5830450"/>
            <a:ext cx="2556284" cy="81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solidFill>
                  <a:schemeClr val="tx1">
                    <a:lumMod val="95000"/>
                    <a:lumOff val="5000"/>
                  </a:schemeClr>
                </a:solidFill>
                <a:cs typeface="B Davat" panose="00000400000000000000" pitchFamily="2" charset="-78"/>
              </a:rPr>
              <a:t>مریم قنبرپور</a:t>
            </a:r>
          </a:p>
          <a:p>
            <a:pPr algn="ctr"/>
            <a:r>
              <a:rPr lang="fa-IR" sz="2400" dirty="0" smtClean="0">
                <a:solidFill>
                  <a:schemeClr val="tx1">
                    <a:lumMod val="95000"/>
                    <a:lumOff val="5000"/>
                  </a:schemeClr>
                </a:solidFill>
                <a:cs typeface="B Davat" panose="00000400000000000000" pitchFamily="2" charset="-78"/>
              </a:rPr>
              <a:t>مراقب سلامت استان البر</a:t>
            </a:r>
            <a:endParaRPr lang="en-US" sz="2400" dirty="0">
              <a:solidFill>
                <a:schemeClr val="tx1">
                  <a:lumMod val="95000"/>
                  <a:lumOff val="5000"/>
                </a:schemeClr>
              </a:solidFill>
              <a:cs typeface="B Davat" panose="00000400000000000000" pitchFamily="2" charset="-78"/>
            </a:endParaRPr>
          </a:p>
        </p:txBody>
      </p:sp>
      <p:pic>
        <p:nvPicPr>
          <p:cNvPr id="9" name="Audio 8">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7"/>
          <a:stretch>
            <a:fillRect/>
          </a:stretch>
        </p:blipFill>
        <p:spPr>
          <a:xfrm>
            <a:off x="8318500" y="6032500"/>
            <a:ext cx="609600" cy="6096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250" advTm="1000">
        <p:cover/>
      </p:transition>
    </mc:Choice>
    <mc:Fallback xmlns="">
      <p:transition spd="slow" advTm="1000">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9"/>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73" name="Rectangle 25"/>
          <p:cNvSpPr>
            <a:spLocks noChangeArrowheads="1"/>
          </p:cNvSpPr>
          <p:nvPr/>
        </p:nvSpPr>
        <p:spPr bwMode="auto">
          <a:xfrm>
            <a:off x="2843808" y="332656"/>
            <a:ext cx="4527201"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accent1">
                    <a:lumMod val="75000"/>
                  </a:schemeClr>
                </a:solidFill>
                <a:effectLst/>
                <a:latin typeface="Calibri" pitchFamily="34" charset="0"/>
                <a:ea typeface="Calibri" pitchFamily="34" charset="0"/>
                <a:cs typeface="B Zar" pitchFamily="2" charset="-78"/>
              </a:rPr>
              <a:t>نمودار جريان فرآيند برنامه مدارس مروج سلامت در مدرسه</a:t>
            </a:r>
            <a:endParaRPr kumimoji="0" lang="en-US" sz="1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0" name="Group 29"/>
          <p:cNvGrpSpPr/>
          <p:nvPr/>
        </p:nvGrpSpPr>
        <p:grpSpPr>
          <a:xfrm>
            <a:off x="2987824" y="908720"/>
            <a:ext cx="4454525" cy="5472608"/>
            <a:chOff x="2987824" y="908720"/>
            <a:chExt cx="4454525" cy="4533543"/>
          </a:xfrm>
        </p:grpSpPr>
        <p:sp>
          <p:nvSpPr>
            <p:cNvPr id="27672" name="Rectangle 24"/>
            <p:cNvSpPr>
              <a:spLocks noChangeArrowheads="1"/>
            </p:cNvSpPr>
            <p:nvPr/>
          </p:nvSpPr>
          <p:spPr bwMode="auto">
            <a:xfrm>
              <a:off x="2987824" y="908720"/>
              <a:ext cx="4382760" cy="431131"/>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Calibri" pitchFamily="34" charset="0"/>
                  <a:ea typeface="Calibri" pitchFamily="34" charset="0"/>
                  <a:cs typeface="B Zar" pitchFamily="2" charset="-78"/>
                </a:rPr>
                <a:t>ابلاغ دستورالعمل به اعضاء کميته و کارکنان</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71" name="Rectangle 23"/>
            <p:cNvSpPr>
              <a:spLocks noChangeArrowheads="1"/>
            </p:cNvSpPr>
            <p:nvPr/>
          </p:nvSpPr>
          <p:spPr bwMode="auto">
            <a:xfrm>
              <a:off x="2987824" y="1620499"/>
              <a:ext cx="4382760" cy="431131"/>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Calibri" pitchFamily="34" charset="0"/>
                  <a:ea typeface="Calibri" pitchFamily="34" charset="0"/>
                  <a:cs typeface="B Zar" pitchFamily="2" charset="-78"/>
                </a:rPr>
                <a:t>تشکيل کميته مروج سلامت مدرسه</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70" name="Rectangle 22"/>
            <p:cNvSpPr>
              <a:spLocks noChangeArrowheads="1"/>
            </p:cNvSpPr>
            <p:nvPr/>
          </p:nvSpPr>
          <p:spPr bwMode="auto">
            <a:xfrm>
              <a:off x="2987824" y="2310690"/>
              <a:ext cx="4382760" cy="431131"/>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r>
                <a:rPr kumimoji="0" lang="fa-IR" sz="1400" b="1" i="0" u="none" strike="noStrike" cap="none" normalizeH="0" baseline="0" dirty="0" smtClean="0">
                  <a:ln>
                    <a:noFill/>
                  </a:ln>
                  <a:solidFill>
                    <a:schemeClr val="tx1"/>
                  </a:solidFill>
                  <a:effectLst/>
                  <a:latin typeface="Calibri" pitchFamily="34" charset="0"/>
                  <a:ea typeface="Calibri" pitchFamily="34" charset="0"/>
                  <a:cs typeface="B Zar" pitchFamily="2" charset="-78"/>
                </a:rPr>
                <a:t>شناسايي و صدور ابلاغ جهت اعضاء کميته مروج</a:t>
              </a:r>
              <a:r>
                <a:rPr kumimoji="0" lang="en-US" sz="1400" b="1"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69" name="Rectangle 21"/>
            <p:cNvSpPr>
              <a:spLocks noChangeArrowheads="1"/>
            </p:cNvSpPr>
            <p:nvPr/>
          </p:nvSpPr>
          <p:spPr bwMode="auto">
            <a:xfrm>
              <a:off x="3059589" y="3030088"/>
              <a:ext cx="4382760" cy="431131"/>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Calibri" pitchFamily="34" charset="0"/>
                  <a:ea typeface="Calibri" pitchFamily="34" charset="0"/>
                  <a:cs typeface="B Zar" pitchFamily="2" charset="-78"/>
                </a:rPr>
                <a:t>برگزاري جلسه توجيهي برنامه جهت دانش آموزان اولياء و کارکنان</a:t>
              </a:r>
              <a:r>
                <a:rPr kumimoji="0" lang="en-US" sz="1400" b="1"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68" name="Rectangle 20"/>
            <p:cNvSpPr>
              <a:spLocks noChangeArrowheads="1"/>
            </p:cNvSpPr>
            <p:nvPr/>
          </p:nvSpPr>
          <p:spPr bwMode="auto">
            <a:xfrm>
              <a:off x="3059589" y="3677737"/>
              <a:ext cx="4382760" cy="431131"/>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Calibri" pitchFamily="34" charset="0"/>
                  <a:ea typeface="Calibri" pitchFamily="34" charset="0"/>
                  <a:cs typeface="B Zar" pitchFamily="2" charset="-78"/>
                </a:rPr>
                <a:t>تدوين برنامه عملياتي</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67" name="Rectangle 19"/>
            <p:cNvSpPr>
              <a:spLocks noChangeArrowheads="1"/>
            </p:cNvSpPr>
            <p:nvPr/>
          </p:nvSpPr>
          <p:spPr bwMode="auto">
            <a:xfrm>
              <a:off x="3059589" y="4296814"/>
              <a:ext cx="4382760" cy="452084"/>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Calibri" pitchFamily="34" charset="0"/>
                  <a:ea typeface="Calibri" pitchFamily="34" charset="0"/>
                  <a:cs typeface="B Zar" pitchFamily="2" charset="-78"/>
                </a:rPr>
                <a:t>تکميل چک ليست خود ارزيابي‌</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66" name="Rectangle 18"/>
            <p:cNvSpPr>
              <a:spLocks noChangeArrowheads="1"/>
            </p:cNvSpPr>
            <p:nvPr/>
          </p:nvSpPr>
          <p:spPr bwMode="auto">
            <a:xfrm>
              <a:off x="3059589" y="5011132"/>
              <a:ext cx="4382760" cy="43113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Calibri" pitchFamily="34" charset="0"/>
                  <a:cs typeface="B Zar" pitchFamily="2" charset="-78"/>
                </a:rPr>
                <a:t> </a:t>
              </a:r>
              <a:r>
                <a:rPr kumimoji="0" lang="fa-IR" sz="1400" b="1" i="0" u="none" strike="noStrike" cap="none" normalizeH="0" baseline="0" dirty="0" smtClean="0">
                  <a:ln>
                    <a:noFill/>
                  </a:ln>
                  <a:solidFill>
                    <a:schemeClr val="tx1"/>
                  </a:solidFill>
                  <a:effectLst/>
                  <a:latin typeface="Calibri" pitchFamily="34" charset="0"/>
                  <a:ea typeface="Calibri" pitchFamily="34" charset="0"/>
                  <a:cs typeface="B Zar" pitchFamily="2" charset="-78"/>
                </a:rPr>
                <a:t>اعلام نمره خودارزيابي و اعلام آمادگي جهت انجام مميزي خارجي به ستاد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5" name="AutoShape 7"/>
            <p:cNvSpPr>
              <a:spLocks noChangeShapeType="1"/>
            </p:cNvSpPr>
            <p:nvPr/>
          </p:nvSpPr>
          <p:spPr bwMode="auto">
            <a:xfrm>
              <a:off x="5237950" y="4748898"/>
              <a:ext cx="0" cy="26223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27654" name="AutoShape 6"/>
            <p:cNvSpPr>
              <a:spLocks noChangeShapeType="1"/>
            </p:cNvSpPr>
            <p:nvPr/>
          </p:nvSpPr>
          <p:spPr bwMode="auto">
            <a:xfrm>
              <a:off x="5238585" y="4108868"/>
              <a:ext cx="0" cy="18794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27653" name="AutoShape 5"/>
            <p:cNvSpPr>
              <a:spLocks noChangeShapeType="1"/>
            </p:cNvSpPr>
            <p:nvPr/>
          </p:nvSpPr>
          <p:spPr bwMode="auto">
            <a:xfrm>
              <a:off x="5238585" y="3461219"/>
              <a:ext cx="635" cy="216518"/>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27652" name="AutoShape 4"/>
            <p:cNvSpPr>
              <a:spLocks noChangeShapeType="1"/>
            </p:cNvSpPr>
            <p:nvPr/>
          </p:nvSpPr>
          <p:spPr bwMode="auto">
            <a:xfrm>
              <a:off x="5237950" y="2741821"/>
              <a:ext cx="1270" cy="28826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27651" name="AutoShape 3"/>
            <p:cNvSpPr>
              <a:spLocks noChangeShapeType="1"/>
            </p:cNvSpPr>
            <p:nvPr/>
          </p:nvSpPr>
          <p:spPr bwMode="auto">
            <a:xfrm>
              <a:off x="5237950" y="2051630"/>
              <a:ext cx="635" cy="25906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27650" name="AutoShape 2"/>
            <p:cNvSpPr>
              <a:spLocks noChangeShapeType="1"/>
            </p:cNvSpPr>
            <p:nvPr/>
          </p:nvSpPr>
          <p:spPr bwMode="auto">
            <a:xfrm>
              <a:off x="5190318" y="1339851"/>
              <a:ext cx="0" cy="280648"/>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grpSp>
      <p:sp>
        <p:nvSpPr>
          <p:cNvPr id="27686" name="Rectangle 38"/>
          <p:cNvSpPr>
            <a:spLocks noChangeArrowheads="1"/>
          </p:cNvSpPr>
          <p:nvPr/>
        </p:nvSpPr>
        <p:spPr bwMode="auto">
          <a:xfrm>
            <a:off x="4479634" y="5011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73" name="Rectangle 25"/>
          <p:cNvSpPr>
            <a:spLocks noChangeArrowheads="1"/>
          </p:cNvSpPr>
          <p:nvPr/>
        </p:nvSpPr>
        <p:spPr bwMode="auto">
          <a:xfrm>
            <a:off x="2771800" y="332656"/>
            <a:ext cx="4527201"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accent1">
                    <a:lumMod val="75000"/>
                  </a:schemeClr>
                </a:solidFill>
                <a:effectLst/>
                <a:latin typeface="Calibri" pitchFamily="34" charset="0"/>
                <a:ea typeface="Calibri" pitchFamily="34" charset="0"/>
                <a:cs typeface="B Zar" pitchFamily="2" charset="-78"/>
              </a:rPr>
              <a:t>نمودار جريان فرآيند برنامه مدارس مروج سلامت در مدرسه</a:t>
            </a:r>
            <a:endParaRPr kumimoji="0" lang="en-US" sz="1600" b="0" i="0" u="none" strike="noStrike" cap="none" normalizeH="0" baseline="0" dirty="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8" name="Group 27"/>
          <p:cNvGrpSpPr/>
          <p:nvPr/>
        </p:nvGrpSpPr>
        <p:grpSpPr>
          <a:xfrm>
            <a:off x="2915816" y="908720"/>
            <a:ext cx="4382760" cy="5040560"/>
            <a:chOff x="3059589" y="5751484"/>
            <a:chExt cx="4382760" cy="3231261"/>
          </a:xfrm>
        </p:grpSpPr>
        <p:sp>
          <p:nvSpPr>
            <p:cNvPr id="27665" name="Rectangle 17"/>
            <p:cNvSpPr>
              <a:spLocks noChangeArrowheads="1"/>
            </p:cNvSpPr>
            <p:nvPr/>
          </p:nvSpPr>
          <p:spPr bwMode="auto">
            <a:xfrm>
              <a:off x="3059589" y="5751484"/>
              <a:ext cx="4382760" cy="431131"/>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Calibri" pitchFamily="34" charset="0"/>
                  <a:ea typeface="Calibri" pitchFamily="34" charset="0"/>
                  <a:cs typeface="B Zar" pitchFamily="2" charset="-78"/>
                </a:rPr>
                <a:t>تشکيل کميته مروج مدرسه</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64" name="Rectangle 16"/>
            <p:cNvSpPr>
              <a:spLocks noChangeArrowheads="1"/>
            </p:cNvSpPr>
            <p:nvPr/>
          </p:nvSpPr>
          <p:spPr bwMode="auto">
            <a:xfrm>
              <a:off x="3059589" y="6468343"/>
              <a:ext cx="4382760" cy="431131"/>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Calibri" pitchFamily="34" charset="0"/>
                  <a:ea typeface="Calibri" pitchFamily="34" charset="0"/>
                  <a:cs typeface="B Zar" pitchFamily="2" charset="-78"/>
                </a:rPr>
                <a:t>تهيه ليستي از مشکلات مدرسه و تلاش براي رفع آنها</a:t>
              </a: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27663" name="Rectangle 15"/>
            <p:cNvSpPr>
              <a:spLocks noChangeArrowheads="1"/>
            </p:cNvSpPr>
            <p:nvPr/>
          </p:nvSpPr>
          <p:spPr bwMode="auto">
            <a:xfrm>
              <a:off x="3059589" y="7113452"/>
              <a:ext cx="4382760" cy="431131"/>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Calibri" pitchFamily="34" charset="0"/>
                  <a:ea typeface="Calibri" pitchFamily="34" charset="0"/>
                  <a:cs typeface="B Zar" pitchFamily="2" charset="-78"/>
                </a:rPr>
                <a:t>تهيه ليستي از اقدامات لازم موجود در دستورالعمل جهت برنامه</a:t>
              </a: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27662" name="Rectangle 14"/>
            <p:cNvSpPr>
              <a:spLocks noChangeArrowheads="1"/>
            </p:cNvSpPr>
            <p:nvPr/>
          </p:nvSpPr>
          <p:spPr bwMode="auto">
            <a:xfrm>
              <a:off x="3059589" y="7837295"/>
              <a:ext cx="4382760" cy="431131"/>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Calibri" pitchFamily="34" charset="0"/>
                  <a:ea typeface="Calibri" pitchFamily="34" charset="0"/>
                  <a:cs typeface="B Zar" pitchFamily="2" charset="-78"/>
                </a:rPr>
                <a:t>آمادگي جهت انجام مميزي مرحله دوم</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61" name="Rectangle 13"/>
            <p:cNvSpPr>
              <a:spLocks noChangeArrowheads="1"/>
            </p:cNvSpPr>
            <p:nvPr/>
          </p:nvSpPr>
          <p:spPr bwMode="auto">
            <a:xfrm>
              <a:off x="3059589" y="8551614"/>
              <a:ext cx="4382760" cy="431131"/>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Calibri" pitchFamily="34" charset="0"/>
                  <a:ea typeface="Calibri" pitchFamily="34" charset="0"/>
                  <a:cs typeface="B Zar" pitchFamily="2" charset="-78"/>
                </a:rPr>
                <a:t>پايش مرتب فعاليتهاي برنامه</a:t>
              </a:r>
              <a:r>
                <a:rPr kumimoji="0" lang="en-US" sz="1400" b="1" i="0" u="none" strike="noStrike" cap="none" normalizeH="0" baseline="0" smtClean="0">
                  <a:ln>
                    <a:noFill/>
                  </a:ln>
                  <a:solidFill>
                    <a:schemeClr val="tx1"/>
                  </a:solidFill>
                  <a:effectLst/>
                  <a:latin typeface="Calibri" pitchFamily="34" charset="0"/>
                  <a:ea typeface="Calibri" pitchFamily="34" charset="0"/>
                  <a:cs typeface="B Zar" pitchFamily="2" charset="-78"/>
                </a:rPr>
                <a:t> </a:t>
              </a: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27660" name="AutoShape 12"/>
            <p:cNvSpPr>
              <a:spLocks noChangeShapeType="1"/>
            </p:cNvSpPr>
            <p:nvPr/>
          </p:nvSpPr>
          <p:spPr bwMode="auto">
            <a:xfrm>
              <a:off x="5190318" y="8323667"/>
              <a:ext cx="0" cy="22794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27659" name="AutoShape 11"/>
            <p:cNvSpPr>
              <a:spLocks noChangeShapeType="1"/>
            </p:cNvSpPr>
            <p:nvPr/>
          </p:nvSpPr>
          <p:spPr bwMode="auto">
            <a:xfrm>
              <a:off x="5237950" y="7544583"/>
              <a:ext cx="0" cy="29271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27658" name="AutoShape 10"/>
            <p:cNvSpPr>
              <a:spLocks noChangeShapeType="1"/>
            </p:cNvSpPr>
            <p:nvPr/>
          </p:nvSpPr>
          <p:spPr bwMode="auto">
            <a:xfrm>
              <a:off x="5237950" y="6909633"/>
              <a:ext cx="0" cy="20381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27657" name="AutoShape 9"/>
            <p:cNvSpPr>
              <a:spLocks noChangeShapeType="1"/>
            </p:cNvSpPr>
            <p:nvPr/>
          </p:nvSpPr>
          <p:spPr bwMode="auto">
            <a:xfrm>
              <a:off x="5237950" y="6182615"/>
              <a:ext cx="0" cy="285728"/>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grpSp>
      <p:sp>
        <p:nvSpPr>
          <p:cNvPr id="27686" name="Rectangle 38"/>
          <p:cNvSpPr>
            <a:spLocks noChangeArrowheads="1"/>
          </p:cNvSpPr>
          <p:nvPr/>
        </p:nvSpPr>
        <p:spPr bwMode="auto">
          <a:xfrm>
            <a:off x="4479634" y="5011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332656"/>
            <a:ext cx="6172200" cy="1080120"/>
          </a:xfrm>
        </p:spPr>
        <p:txBody>
          <a:bodyPr anchor="ctr"/>
          <a:lstStyle/>
          <a:p>
            <a:pPr algn="ctr"/>
            <a:r>
              <a:rPr lang="fa-IR" dirty="0" smtClean="0">
                <a:solidFill>
                  <a:schemeClr val="accent1">
                    <a:lumMod val="75000"/>
                  </a:schemeClr>
                </a:solidFill>
              </a:rPr>
              <a:t>فرآيند ارزيابي و اعطاي نشان به مدارس</a:t>
            </a:r>
            <a:endParaRPr lang="en-US" dirty="0">
              <a:solidFill>
                <a:schemeClr val="accent1">
                  <a:lumMod val="75000"/>
                </a:schemeClr>
              </a:solidFill>
            </a:endParaRPr>
          </a:p>
        </p:txBody>
      </p:sp>
      <p:graphicFrame>
        <p:nvGraphicFramePr>
          <p:cNvPr id="4" name="Table 3"/>
          <p:cNvGraphicFramePr>
            <a:graphicFrameLocks noGrp="1"/>
          </p:cNvGraphicFramePr>
          <p:nvPr/>
        </p:nvGraphicFramePr>
        <p:xfrm>
          <a:off x="1942657" y="1397000"/>
          <a:ext cx="6772746" cy="5175270"/>
        </p:xfrm>
        <a:graphic>
          <a:graphicData uri="http://schemas.openxmlformats.org/drawingml/2006/table">
            <a:tbl>
              <a:tblPr rtl="1"/>
              <a:tblGrid>
                <a:gridCol w="1785143">
                  <a:extLst>
                    <a:ext uri="{9D8B030D-6E8A-4147-A177-3AD203B41FA5}">
                      <a16:colId xmlns:a16="http://schemas.microsoft.com/office/drawing/2014/main" val="20000"/>
                    </a:ext>
                  </a:extLst>
                </a:gridCol>
                <a:gridCol w="2025448">
                  <a:extLst>
                    <a:ext uri="{9D8B030D-6E8A-4147-A177-3AD203B41FA5}">
                      <a16:colId xmlns:a16="http://schemas.microsoft.com/office/drawing/2014/main" val="20001"/>
                    </a:ext>
                  </a:extLst>
                </a:gridCol>
                <a:gridCol w="1385878">
                  <a:extLst>
                    <a:ext uri="{9D8B030D-6E8A-4147-A177-3AD203B41FA5}">
                      <a16:colId xmlns:a16="http://schemas.microsoft.com/office/drawing/2014/main" val="20002"/>
                    </a:ext>
                  </a:extLst>
                </a:gridCol>
                <a:gridCol w="791690">
                  <a:extLst>
                    <a:ext uri="{9D8B030D-6E8A-4147-A177-3AD203B41FA5}">
                      <a16:colId xmlns:a16="http://schemas.microsoft.com/office/drawing/2014/main" val="20003"/>
                    </a:ext>
                  </a:extLst>
                </a:gridCol>
                <a:gridCol w="784587">
                  <a:extLst>
                    <a:ext uri="{9D8B030D-6E8A-4147-A177-3AD203B41FA5}">
                      <a16:colId xmlns:a16="http://schemas.microsoft.com/office/drawing/2014/main" val="20004"/>
                    </a:ext>
                  </a:extLst>
                </a:gridCol>
              </a:tblGrid>
              <a:tr h="517527">
                <a:tc>
                  <a:txBody>
                    <a:bodyPr/>
                    <a:lstStyle/>
                    <a:p>
                      <a:pPr marL="0" marR="0" algn="ctr" rtl="1">
                        <a:lnSpc>
                          <a:spcPct val="90000"/>
                        </a:lnSpc>
                        <a:spcBef>
                          <a:spcPts val="0"/>
                        </a:spcBef>
                        <a:spcAft>
                          <a:spcPts val="0"/>
                        </a:spcAft>
                      </a:pPr>
                      <a:r>
                        <a:rPr lang="fa-IR" sz="1000" b="1" dirty="0">
                          <a:latin typeface="Calibri"/>
                          <a:ea typeface="Calibri"/>
                          <a:cs typeface="B Zar"/>
                        </a:rPr>
                        <a:t>رتبه بندي</a:t>
                      </a:r>
                      <a:endParaRPr lang="en-US" sz="900" dirty="0">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rtl="1">
                        <a:lnSpc>
                          <a:spcPct val="90000"/>
                        </a:lnSpc>
                        <a:spcBef>
                          <a:spcPts val="0"/>
                        </a:spcBef>
                        <a:spcAft>
                          <a:spcPts val="0"/>
                        </a:spcAft>
                      </a:pPr>
                      <a:r>
                        <a:rPr lang="fa-IR" sz="1000" b="1">
                          <a:latin typeface="Calibri"/>
                          <a:ea typeface="Calibri"/>
                          <a:cs typeface="B Zar"/>
                        </a:rPr>
                        <a:t>امتيازات</a:t>
                      </a:r>
                      <a:endParaRPr lang="en-US" sz="900">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rtl="1">
                        <a:lnSpc>
                          <a:spcPct val="90000"/>
                        </a:lnSpc>
                        <a:spcBef>
                          <a:spcPts val="0"/>
                        </a:spcBef>
                        <a:spcAft>
                          <a:spcPts val="0"/>
                        </a:spcAft>
                      </a:pPr>
                      <a:r>
                        <a:rPr lang="fa-IR" sz="1000" b="1">
                          <a:latin typeface="Calibri"/>
                          <a:ea typeface="Calibri"/>
                          <a:cs typeface="B Zar"/>
                        </a:rPr>
                        <a:t>اجزاء  8 گانه</a:t>
                      </a:r>
                      <a:endParaRPr lang="en-US" sz="900">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rtl="1">
                        <a:lnSpc>
                          <a:spcPct val="90000"/>
                        </a:lnSpc>
                        <a:spcBef>
                          <a:spcPts val="0"/>
                        </a:spcBef>
                        <a:spcAft>
                          <a:spcPts val="0"/>
                        </a:spcAft>
                      </a:pPr>
                      <a:r>
                        <a:rPr lang="fa-IR" sz="1000" b="1">
                          <a:latin typeface="Calibri"/>
                          <a:ea typeface="Calibri"/>
                          <a:cs typeface="B Zar"/>
                        </a:rPr>
                        <a:t>امتياز کل</a:t>
                      </a:r>
                      <a:endParaRPr lang="en-US" sz="900">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rtl="1">
                        <a:lnSpc>
                          <a:spcPct val="90000"/>
                        </a:lnSpc>
                        <a:spcBef>
                          <a:spcPts val="0"/>
                        </a:spcBef>
                        <a:spcAft>
                          <a:spcPts val="0"/>
                        </a:spcAft>
                      </a:pPr>
                      <a:r>
                        <a:rPr lang="fa-IR" sz="1000" b="1">
                          <a:latin typeface="Calibri"/>
                          <a:ea typeface="Calibri"/>
                          <a:cs typeface="B Zar"/>
                        </a:rPr>
                        <a:t>55 درصد امتياز</a:t>
                      </a:r>
                      <a:endParaRPr lang="en-US" sz="900">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0000"/>
                  </a:ext>
                </a:extLst>
              </a:tr>
              <a:tr h="517527">
                <a:tc>
                  <a:txBody>
                    <a:bodyPr/>
                    <a:lstStyle/>
                    <a:p>
                      <a:pPr marL="0" marR="0" algn="ctr" rtl="1">
                        <a:lnSpc>
                          <a:spcPct val="90000"/>
                        </a:lnSpc>
                        <a:spcBef>
                          <a:spcPts val="0"/>
                        </a:spcBef>
                        <a:spcAft>
                          <a:spcPts val="0"/>
                        </a:spcAft>
                      </a:pPr>
                      <a:r>
                        <a:rPr lang="fa-IR" sz="1600" b="1" dirty="0">
                          <a:latin typeface="Calibri"/>
                          <a:ea typeface="Calibri"/>
                          <a:cs typeface="B Zar"/>
                        </a:rPr>
                        <a:t>مدرسه مروج 5 ستاره</a:t>
                      </a:r>
                      <a:endParaRPr lang="en-US" sz="1600" b="1" dirty="0">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dirty="0">
                          <a:latin typeface="Calibri"/>
                          <a:ea typeface="Calibri"/>
                          <a:cs typeface="B Zar"/>
                        </a:rPr>
                        <a:t>100 تا  </a:t>
                      </a:r>
                      <a:r>
                        <a:rPr lang="fa-IR" sz="1600" b="1" dirty="0" smtClean="0">
                          <a:latin typeface="Calibri"/>
                          <a:ea typeface="Calibri"/>
                          <a:cs typeface="B Zar"/>
                        </a:rPr>
                        <a:t>.....</a:t>
                      </a:r>
                      <a:r>
                        <a:rPr lang="fa-IR" sz="1600" b="1" dirty="0" smtClean="0">
                          <a:solidFill>
                            <a:srgbClr val="FF0000"/>
                          </a:solidFill>
                          <a:latin typeface="Calibri"/>
                          <a:ea typeface="Calibri"/>
                          <a:cs typeface="B Zar"/>
                        </a:rPr>
                        <a:t>91</a:t>
                      </a:r>
                      <a:r>
                        <a:rPr lang="fa-IR" sz="1600" b="1" dirty="0" smtClean="0">
                          <a:latin typeface="Calibri"/>
                          <a:ea typeface="Calibri"/>
                          <a:cs typeface="B Zar"/>
                        </a:rPr>
                        <a:t>......</a:t>
                      </a:r>
                      <a:endParaRPr lang="en-US" sz="1600" b="1" dirty="0">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a:latin typeface="Calibri"/>
                          <a:ea typeface="Calibri"/>
                          <a:cs typeface="B Zar"/>
                        </a:rPr>
                        <a:t>مديريت</a:t>
                      </a:r>
                      <a:endParaRPr lang="en-US" sz="1600" b="1">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a:latin typeface="Calibri"/>
                          <a:ea typeface="Calibri"/>
                          <a:cs typeface="B Zar"/>
                        </a:rPr>
                        <a:t>5</a:t>
                      </a:r>
                      <a:endParaRPr lang="en-US" sz="1600" b="1">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dirty="0" smtClean="0">
                          <a:solidFill>
                            <a:srgbClr val="FF0000"/>
                          </a:solidFill>
                          <a:latin typeface="Calibri"/>
                          <a:ea typeface="Calibri"/>
                          <a:cs typeface="B Zar"/>
                        </a:rPr>
                        <a:t>3</a:t>
                      </a:r>
                      <a:endParaRPr lang="fa-IR" sz="1600" b="1" dirty="0">
                        <a:solidFill>
                          <a:srgbClr val="FF0000"/>
                        </a:solidFill>
                        <a:latin typeface="Calibri"/>
                        <a:ea typeface="Calibri"/>
                        <a:cs typeface="B Zar"/>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17527">
                <a:tc>
                  <a:txBody>
                    <a:bodyPr/>
                    <a:lstStyle/>
                    <a:p>
                      <a:pPr marL="0" marR="0" algn="ctr" rtl="1">
                        <a:lnSpc>
                          <a:spcPct val="90000"/>
                        </a:lnSpc>
                        <a:spcBef>
                          <a:spcPts val="0"/>
                        </a:spcBef>
                        <a:spcAft>
                          <a:spcPts val="0"/>
                        </a:spcAft>
                      </a:pPr>
                      <a:r>
                        <a:rPr lang="fa-IR" sz="1600" b="1" dirty="0">
                          <a:latin typeface="Calibri"/>
                          <a:ea typeface="Calibri"/>
                          <a:cs typeface="B Zar"/>
                        </a:rPr>
                        <a:t>مدرسه مروج سلامت  4 ستاره</a:t>
                      </a:r>
                      <a:endParaRPr lang="en-US" sz="1600" b="1" dirty="0">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dirty="0" smtClean="0">
                          <a:latin typeface="Calibri"/>
                          <a:ea typeface="Calibri"/>
                          <a:cs typeface="B Zar"/>
                        </a:rPr>
                        <a:t>......</a:t>
                      </a:r>
                      <a:r>
                        <a:rPr lang="fa-IR" sz="1600" b="1" dirty="0" smtClean="0">
                          <a:solidFill>
                            <a:srgbClr val="FF0000"/>
                          </a:solidFill>
                          <a:latin typeface="Calibri"/>
                          <a:ea typeface="Calibri"/>
                          <a:cs typeface="B Zar"/>
                        </a:rPr>
                        <a:t>90/75</a:t>
                      </a:r>
                      <a:r>
                        <a:rPr lang="fa-IR" sz="1600" b="1" dirty="0" smtClean="0">
                          <a:latin typeface="Calibri"/>
                          <a:ea typeface="Calibri"/>
                          <a:cs typeface="B Zar"/>
                        </a:rPr>
                        <a:t>....  </a:t>
                      </a:r>
                      <a:r>
                        <a:rPr lang="fa-IR" sz="1600" b="1" dirty="0">
                          <a:latin typeface="Calibri"/>
                          <a:ea typeface="Calibri"/>
                          <a:cs typeface="B Zar"/>
                        </a:rPr>
                        <a:t>تا  82</a:t>
                      </a:r>
                      <a:endParaRPr lang="en-US" sz="1600" b="1" dirty="0">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dirty="0">
                          <a:latin typeface="Calibri"/>
                          <a:ea typeface="Calibri"/>
                          <a:cs typeface="B Zar"/>
                        </a:rPr>
                        <a:t>آموزش سلامت</a:t>
                      </a:r>
                      <a:endParaRPr lang="en-US" sz="1600" b="1" dirty="0">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dirty="0">
                          <a:latin typeface="Calibri"/>
                          <a:ea typeface="Calibri"/>
                          <a:cs typeface="B Zar"/>
                        </a:rPr>
                        <a:t>12</a:t>
                      </a:r>
                      <a:endParaRPr lang="en-US" sz="1600" b="1" dirty="0">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dirty="0" smtClean="0">
                          <a:solidFill>
                            <a:srgbClr val="FF0000"/>
                          </a:solidFill>
                          <a:latin typeface="Calibri"/>
                          <a:ea typeface="Calibri"/>
                          <a:cs typeface="B Zar"/>
                        </a:rPr>
                        <a:t>6</a:t>
                      </a:r>
                      <a:endParaRPr lang="fa-IR" sz="1600" b="1" dirty="0">
                        <a:solidFill>
                          <a:srgbClr val="FF0000"/>
                        </a:solidFill>
                        <a:latin typeface="Calibri"/>
                        <a:ea typeface="Calibri"/>
                        <a:cs typeface="B Zar"/>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17527">
                <a:tc>
                  <a:txBody>
                    <a:bodyPr/>
                    <a:lstStyle/>
                    <a:p>
                      <a:pPr marL="0" marR="0" algn="ctr" rtl="1">
                        <a:lnSpc>
                          <a:spcPct val="90000"/>
                        </a:lnSpc>
                        <a:spcBef>
                          <a:spcPts val="0"/>
                        </a:spcBef>
                        <a:spcAft>
                          <a:spcPts val="0"/>
                        </a:spcAft>
                      </a:pPr>
                      <a:r>
                        <a:rPr lang="fa-IR" sz="1600" b="1">
                          <a:latin typeface="Calibri"/>
                          <a:ea typeface="Calibri"/>
                          <a:cs typeface="B Zar"/>
                        </a:rPr>
                        <a:t>مدرسه مروج سلامت  3 ستاره</a:t>
                      </a:r>
                      <a:endParaRPr lang="en-US" sz="1600" b="1">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dirty="0" smtClean="0">
                          <a:latin typeface="Calibri"/>
                          <a:ea typeface="Calibri"/>
                          <a:cs typeface="B Zar"/>
                        </a:rPr>
                        <a:t>81/75  </a:t>
                      </a:r>
                      <a:r>
                        <a:rPr lang="fa-IR" sz="1600" b="1" dirty="0">
                          <a:latin typeface="Calibri"/>
                          <a:ea typeface="Calibri"/>
                          <a:cs typeface="B Zar"/>
                        </a:rPr>
                        <a:t>تا </a:t>
                      </a:r>
                      <a:r>
                        <a:rPr lang="fa-IR" sz="1600" b="1" dirty="0" smtClean="0">
                          <a:latin typeface="Calibri"/>
                          <a:ea typeface="Calibri"/>
                          <a:cs typeface="B Zar"/>
                        </a:rPr>
                        <a:t>......</a:t>
                      </a:r>
                      <a:r>
                        <a:rPr lang="fa-IR" sz="1600" b="1" dirty="0" smtClean="0">
                          <a:solidFill>
                            <a:srgbClr val="FF0000"/>
                          </a:solidFill>
                          <a:latin typeface="Calibri"/>
                          <a:ea typeface="Calibri"/>
                          <a:cs typeface="B Zar"/>
                        </a:rPr>
                        <a:t>73</a:t>
                      </a:r>
                      <a:r>
                        <a:rPr lang="fa-IR" sz="1600" b="1" dirty="0" smtClean="0">
                          <a:latin typeface="Calibri"/>
                          <a:ea typeface="Calibri"/>
                          <a:cs typeface="B Zar"/>
                        </a:rPr>
                        <a:t>........</a:t>
                      </a:r>
                      <a:endParaRPr lang="en-US" sz="1600" b="1" dirty="0">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dirty="0">
                          <a:latin typeface="Calibri"/>
                          <a:ea typeface="Calibri"/>
                          <a:cs typeface="B Zar"/>
                        </a:rPr>
                        <a:t>خدمات باليني</a:t>
                      </a:r>
                      <a:endParaRPr lang="en-US" sz="1600" b="1" dirty="0">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dirty="0">
                          <a:latin typeface="Calibri"/>
                          <a:ea typeface="Calibri"/>
                          <a:cs typeface="B Zar"/>
                        </a:rPr>
                        <a:t>16</a:t>
                      </a:r>
                      <a:endParaRPr lang="en-US" sz="1600" b="1" dirty="0">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dirty="0" smtClean="0">
                          <a:solidFill>
                            <a:srgbClr val="FF0000"/>
                          </a:solidFill>
                          <a:latin typeface="Calibri"/>
                          <a:ea typeface="Calibri"/>
                          <a:cs typeface="B Zar"/>
                        </a:rPr>
                        <a:t>9</a:t>
                      </a:r>
                      <a:endParaRPr lang="fa-IR" sz="1600" b="1" dirty="0">
                        <a:solidFill>
                          <a:srgbClr val="FF0000"/>
                        </a:solidFill>
                        <a:latin typeface="Calibri"/>
                        <a:ea typeface="Calibri"/>
                        <a:cs typeface="B Zar"/>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17527">
                <a:tc>
                  <a:txBody>
                    <a:bodyPr/>
                    <a:lstStyle/>
                    <a:p>
                      <a:pPr marL="0" marR="0" algn="ctr" rtl="1">
                        <a:lnSpc>
                          <a:spcPct val="90000"/>
                        </a:lnSpc>
                        <a:spcBef>
                          <a:spcPts val="0"/>
                        </a:spcBef>
                        <a:spcAft>
                          <a:spcPts val="0"/>
                        </a:spcAft>
                      </a:pPr>
                      <a:r>
                        <a:rPr lang="fa-IR" sz="1600" b="1">
                          <a:latin typeface="Calibri"/>
                          <a:ea typeface="Calibri"/>
                          <a:cs typeface="B Zar"/>
                        </a:rPr>
                        <a:t>مدرسه مروج سلامت 2 ستاره</a:t>
                      </a:r>
                      <a:endParaRPr lang="en-US" sz="1600" b="1">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dirty="0" smtClean="0">
                          <a:latin typeface="Calibri"/>
                          <a:ea typeface="Calibri"/>
                          <a:cs typeface="B Zar"/>
                        </a:rPr>
                        <a:t>...</a:t>
                      </a:r>
                      <a:r>
                        <a:rPr lang="fa-IR" sz="1600" b="1" dirty="0" smtClean="0">
                          <a:solidFill>
                            <a:srgbClr val="FF0000"/>
                          </a:solidFill>
                          <a:latin typeface="Calibri"/>
                          <a:ea typeface="Calibri"/>
                          <a:cs typeface="B Zar"/>
                        </a:rPr>
                        <a:t>.72/75</a:t>
                      </a:r>
                      <a:r>
                        <a:rPr lang="fa-IR" sz="1600" b="1" dirty="0" smtClean="0">
                          <a:latin typeface="Calibri"/>
                          <a:ea typeface="Calibri"/>
                          <a:cs typeface="B Zar"/>
                        </a:rPr>
                        <a:t>......  </a:t>
                      </a:r>
                      <a:r>
                        <a:rPr lang="fa-IR" sz="1600" b="1" dirty="0">
                          <a:latin typeface="Calibri"/>
                          <a:ea typeface="Calibri"/>
                          <a:cs typeface="B Zar"/>
                        </a:rPr>
                        <a:t>تا  64</a:t>
                      </a:r>
                      <a:endParaRPr lang="en-US" sz="1600" b="1" dirty="0">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a:latin typeface="Calibri"/>
                          <a:ea typeface="Calibri"/>
                          <a:cs typeface="B Zar"/>
                        </a:rPr>
                        <a:t>بهداشت محيط</a:t>
                      </a:r>
                      <a:endParaRPr lang="en-US" sz="1600" b="1">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dirty="0">
                          <a:latin typeface="Calibri"/>
                          <a:ea typeface="Calibri"/>
                          <a:cs typeface="B Zar"/>
                        </a:rPr>
                        <a:t>21</a:t>
                      </a:r>
                      <a:endParaRPr lang="en-US" sz="1600" b="1" dirty="0">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dirty="0" smtClean="0">
                          <a:solidFill>
                            <a:srgbClr val="FF0000"/>
                          </a:solidFill>
                          <a:latin typeface="Calibri"/>
                          <a:ea typeface="Calibri"/>
                          <a:cs typeface="B Zar"/>
                        </a:rPr>
                        <a:t>12</a:t>
                      </a:r>
                      <a:endParaRPr lang="fa-IR" sz="1600" b="1" dirty="0">
                        <a:solidFill>
                          <a:srgbClr val="FF0000"/>
                        </a:solidFill>
                        <a:latin typeface="Calibri"/>
                        <a:ea typeface="Calibri"/>
                        <a:cs typeface="B Zar"/>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17527">
                <a:tc>
                  <a:txBody>
                    <a:bodyPr/>
                    <a:lstStyle/>
                    <a:p>
                      <a:pPr marL="0" marR="0" algn="ctr" rtl="1">
                        <a:lnSpc>
                          <a:spcPct val="90000"/>
                        </a:lnSpc>
                        <a:spcBef>
                          <a:spcPts val="0"/>
                        </a:spcBef>
                        <a:spcAft>
                          <a:spcPts val="0"/>
                        </a:spcAft>
                      </a:pPr>
                      <a:r>
                        <a:rPr lang="fa-IR" sz="1600" b="1">
                          <a:latin typeface="Calibri"/>
                          <a:ea typeface="Calibri"/>
                          <a:cs typeface="B Zar"/>
                        </a:rPr>
                        <a:t>مدرسه مروج سلامت  1 ستاره</a:t>
                      </a:r>
                      <a:endParaRPr lang="en-US" sz="1600" b="1">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dirty="0" smtClean="0">
                          <a:latin typeface="Calibri"/>
                          <a:ea typeface="Calibri"/>
                          <a:cs typeface="B Zar"/>
                        </a:rPr>
                        <a:t>....</a:t>
                      </a:r>
                      <a:r>
                        <a:rPr lang="fa-IR" sz="1600" b="1" dirty="0" smtClean="0">
                          <a:solidFill>
                            <a:srgbClr val="FF0000"/>
                          </a:solidFill>
                          <a:latin typeface="Calibri"/>
                          <a:ea typeface="Calibri"/>
                          <a:cs typeface="B Zar"/>
                        </a:rPr>
                        <a:t>63/75</a:t>
                      </a:r>
                      <a:r>
                        <a:rPr lang="fa-IR" sz="1600" b="1" dirty="0" smtClean="0">
                          <a:latin typeface="Calibri"/>
                          <a:ea typeface="Calibri"/>
                          <a:cs typeface="B Zar"/>
                        </a:rPr>
                        <a:t>.....  </a:t>
                      </a:r>
                      <a:r>
                        <a:rPr lang="fa-IR" sz="1600" b="1" dirty="0">
                          <a:latin typeface="Calibri"/>
                          <a:ea typeface="Calibri"/>
                          <a:cs typeface="B Zar"/>
                        </a:rPr>
                        <a:t>تا  55</a:t>
                      </a:r>
                      <a:endParaRPr lang="en-US" sz="1600" b="1" dirty="0">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a:latin typeface="Calibri"/>
                          <a:ea typeface="Calibri"/>
                          <a:cs typeface="B Zar"/>
                        </a:rPr>
                        <a:t>تغذيه</a:t>
                      </a:r>
                      <a:endParaRPr lang="en-US" sz="1600" b="1">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a:latin typeface="Calibri"/>
                          <a:ea typeface="Calibri"/>
                          <a:cs typeface="B Zar"/>
                        </a:rPr>
                        <a:t>12</a:t>
                      </a:r>
                      <a:endParaRPr lang="en-US" sz="1600" b="1">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dirty="0" smtClean="0">
                          <a:solidFill>
                            <a:srgbClr val="FF0000"/>
                          </a:solidFill>
                          <a:latin typeface="Calibri"/>
                          <a:ea typeface="Calibri"/>
                          <a:cs typeface="B Zar"/>
                        </a:rPr>
                        <a:t>6</a:t>
                      </a:r>
                      <a:endParaRPr lang="fa-IR" sz="1600" b="1" dirty="0">
                        <a:solidFill>
                          <a:srgbClr val="FF0000"/>
                        </a:solidFill>
                        <a:latin typeface="Calibri"/>
                        <a:ea typeface="Calibri"/>
                        <a:cs typeface="B Zar"/>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7527">
                <a:tc>
                  <a:txBody>
                    <a:bodyPr/>
                    <a:lstStyle/>
                    <a:p>
                      <a:pPr marL="0" marR="0" algn="ctr" rtl="1">
                        <a:lnSpc>
                          <a:spcPct val="90000"/>
                        </a:lnSpc>
                        <a:spcBef>
                          <a:spcPts val="0"/>
                        </a:spcBef>
                        <a:spcAft>
                          <a:spcPts val="0"/>
                        </a:spcAft>
                      </a:pPr>
                      <a:r>
                        <a:rPr lang="fa-IR" sz="1600" b="1">
                          <a:latin typeface="Calibri"/>
                          <a:ea typeface="Calibri"/>
                          <a:cs typeface="B Zar"/>
                        </a:rPr>
                        <a:t>مدرسه بدون ستاره</a:t>
                      </a:r>
                      <a:endParaRPr lang="en-US" sz="1600" b="1">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dirty="0">
                          <a:latin typeface="Calibri"/>
                          <a:ea typeface="Calibri"/>
                          <a:cs typeface="B Zar"/>
                        </a:rPr>
                        <a:t>کمتر از  </a:t>
                      </a:r>
                      <a:r>
                        <a:rPr lang="fa-IR" sz="1600" b="1" dirty="0" smtClean="0">
                          <a:latin typeface="Calibri"/>
                          <a:ea typeface="Calibri"/>
                          <a:cs typeface="B Zar"/>
                        </a:rPr>
                        <a:t>.....</a:t>
                      </a:r>
                      <a:r>
                        <a:rPr lang="fa-IR" sz="1600" b="1" dirty="0" smtClean="0">
                          <a:solidFill>
                            <a:srgbClr val="FF0000"/>
                          </a:solidFill>
                          <a:latin typeface="Calibri"/>
                          <a:ea typeface="Calibri"/>
                          <a:cs typeface="B Zar"/>
                        </a:rPr>
                        <a:t>55</a:t>
                      </a:r>
                      <a:r>
                        <a:rPr lang="fa-IR" sz="1600" b="1" dirty="0" smtClean="0">
                          <a:latin typeface="Calibri"/>
                          <a:ea typeface="Calibri"/>
                          <a:cs typeface="B Zar"/>
                        </a:rPr>
                        <a:t>....  </a:t>
                      </a:r>
                      <a:r>
                        <a:rPr lang="fa-IR" sz="1600" b="1" dirty="0">
                          <a:latin typeface="Calibri"/>
                          <a:ea typeface="Calibri"/>
                          <a:cs typeface="B Zar"/>
                        </a:rPr>
                        <a:t>امتياز</a:t>
                      </a:r>
                      <a:endParaRPr lang="en-US" sz="1600" b="1" dirty="0">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a:latin typeface="Calibri"/>
                          <a:ea typeface="Calibri"/>
                          <a:cs typeface="B Zar"/>
                        </a:rPr>
                        <a:t>تحرک و فعاليت فيزيکي</a:t>
                      </a:r>
                      <a:endParaRPr lang="en-US" sz="1600" b="1">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a:latin typeface="Calibri"/>
                          <a:ea typeface="Calibri"/>
                          <a:cs typeface="B Zar"/>
                        </a:rPr>
                        <a:t>5</a:t>
                      </a:r>
                      <a:endParaRPr lang="en-US" sz="1600" b="1">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dirty="0" smtClean="0">
                          <a:solidFill>
                            <a:srgbClr val="FF0000"/>
                          </a:solidFill>
                          <a:latin typeface="Calibri"/>
                          <a:ea typeface="Calibri"/>
                          <a:cs typeface="B Zar"/>
                        </a:rPr>
                        <a:t>3</a:t>
                      </a:r>
                      <a:endParaRPr lang="fa-IR" sz="1600" b="1" dirty="0">
                        <a:solidFill>
                          <a:srgbClr val="FF0000"/>
                        </a:solidFill>
                        <a:latin typeface="Calibri"/>
                        <a:ea typeface="Calibri"/>
                        <a:cs typeface="B Zar"/>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17527">
                <a:tc rowSpan="3" gridSpan="2">
                  <a:txBody>
                    <a:bodyPr/>
                    <a:lstStyle/>
                    <a:p>
                      <a:pPr marL="0" marR="0" algn="ctr" rtl="1">
                        <a:lnSpc>
                          <a:spcPct val="90000"/>
                        </a:lnSpc>
                        <a:spcBef>
                          <a:spcPts val="0"/>
                        </a:spcBef>
                        <a:spcAft>
                          <a:spcPts val="0"/>
                        </a:spcAft>
                      </a:pPr>
                      <a:endParaRPr lang="fa-IR" sz="1600" b="1" dirty="0">
                        <a:latin typeface="Calibri"/>
                        <a:ea typeface="Calibri"/>
                        <a:cs typeface="B Zar"/>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xBody>
                    <a:bodyPr/>
                    <a:lstStyle/>
                    <a:p>
                      <a:pPr rtl="1"/>
                      <a:endParaRPr lang="fa-IR"/>
                    </a:p>
                  </a:txBody>
                  <a:tcPr/>
                </a:tc>
                <a:tc>
                  <a:txBody>
                    <a:bodyPr/>
                    <a:lstStyle/>
                    <a:p>
                      <a:pPr marL="0" marR="0" algn="ctr" rtl="1">
                        <a:lnSpc>
                          <a:spcPct val="90000"/>
                        </a:lnSpc>
                        <a:spcBef>
                          <a:spcPts val="0"/>
                        </a:spcBef>
                        <a:spcAft>
                          <a:spcPts val="0"/>
                        </a:spcAft>
                      </a:pPr>
                      <a:r>
                        <a:rPr lang="fa-IR" sz="1600" b="1">
                          <a:latin typeface="Calibri"/>
                          <a:ea typeface="Calibri"/>
                          <a:cs typeface="B Zar"/>
                        </a:rPr>
                        <a:t>سلامت کارکنان</a:t>
                      </a:r>
                      <a:endParaRPr lang="en-US" sz="1600" b="1">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a:latin typeface="Calibri"/>
                          <a:ea typeface="Calibri"/>
                          <a:cs typeface="B Zar"/>
                        </a:rPr>
                        <a:t>8</a:t>
                      </a:r>
                      <a:endParaRPr lang="en-US" sz="1600" b="1">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dirty="0" smtClean="0">
                          <a:solidFill>
                            <a:srgbClr val="FF0000"/>
                          </a:solidFill>
                          <a:latin typeface="Calibri"/>
                          <a:ea typeface="Calibri"/>
                          <a:cs typeface="B Zar"/>
                        </a:rPr>
                        <a:t>4</a:t>
                      </a:r>
                      <a:endParaRPr lang="fa-IR" sz="1600" b="1" dirty="0">
                        <a:solidFill>
                          <a:srgbClr val="FF0000"/>
                        </a:solidFill>
                        <a:latin typeface="Calibri"/>
                        <a:ea typeface="Calibri"/>
                        <a:cs typeface="B Zar"/>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17527">
                <a:tc gridSpan="2" vMerge="1">
                  <a:txBody>
                    <a:bodyPr/>
                    <a:lstStyle/>
                    <a:p>
                      <a:pPr marL="0" marR="0" algn="ctr" rtl="1">
                        <a:lnSpc>
                          <a:spcPct val="90000"/>
                        </a:lnSpc>
                        <a:spcBef>
                          <a:spcPts val="0"/>
                        </a:spcBef>
                        <a:spcAft>
                          <a:spcPts val="0"/>
                        </a:spcAft>
                      </a:pPr>
                      <a:endParaRPr lang="fa-IR" sz="1600" b="1" dirty="0">
                        <a:latin typeface="Calibri"/>
                        <a:ea typeface="Calibri"/>
                        <a:cs typeface="B Zar"/>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rtl="1"/>
                      <a:endParaRPr lang="fa-IR"/>
                    </a:p>
                  </a:txBody>
                  <a:tcPr/>
                </a:tc>
                <a:tc>
                  <a:txBody>
                    <a:bodyPr/>
                    <a:lstStyle/>
                    <a:p>
                      <a:pPr marL="0" marR="0" algn="ctr" rtl="1">
                        <a:lnSpc>
                          <a:spcPct val="90000"/>
                        </a:lnSpc>
                        <a:spcBef>
                          <a:spcPts val="0"/>
                        </a:spcBef>
                        <a:spcAft>
                          <a:spcPts val="0"/>
                        </a:spcAft>
                      </a:pPr>
                      <a:r>
                        <a:rPr lang="fa-IR" sz="1600" b="1">
                          <a:latin typeface="Calibri"/>
                          <a:ea typeface="Calibri"/>
                          <a:cs typeface="B Zar"/>
                        </a:rPr>
                        <a:t>سلامت روان</a:t>
                      </a:r>
                      <a:endParaRPr lang="en-US" sz="1600" b="1">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a:latin typeface="Calibri"/>
                          <a:ea typeface="Calibri"/>
                          <a:cs typeface="B Zar"/>
                        </a:rPr>
                        <a:t>11</a:t>
                      </a:r>
                      <a:endParaRPr lang="en-US" sz="1600" b="1">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dirty="0" smtClean="0">
                          <a:solidFill>
                            <a:srgbClr val="FF0000"/>
                          </a:solidFill>
                          <a:latin typeface="Calibri"/>
                          <a:ea typeface="Calibri"/>
                          <a:cs typeface="B Zar"/>
                        </a:rPr>
                        <a:t>6</a:t>
                      </a:r>
                      <a:endParaRPr lang="fa-IR" sz="1600" b="1" dirty="0">
                        <a:solidFill>
                          <a:srgbClr val="FF0000"/>
                        </a:solidFill>
                        <a:latin typeface="Calibri"/>
                        <a:ea typeface="Calibri"/>
                        <a:cs typeface="B Zar"/>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17527">
                <a:tc gridSpan="2" vMerge="1">
                  <a:txBody>
                    <a:bodyPr/>
                    <a:lstStyle/>
                    <a:p>
                      <a:pPr marL="0" marR="0" algn="ctr" rtl="1">
                        <a:lnSpc>
                          <a:spcPct val="90000"/>
                        </a:lnSpc>
                        <a:spcBef>
                          <a:spcPts val="0"/>
                        </a:spcBef>
                        <a:spcAft>
                          <a:spcPts val="0"/>
                        </a:spcAft>
                      </a:pPr>
                      <a:endParaRPr lang="fa-IR" sz="1600" b="1" dirty="0">
                        <a:latin typeface="Calibri"/>
                        <a:ea typeface="Calibri"/>
                        <a:cs typeface="B Zar"/>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rtl="1"/>
                      <a:endParaRPr lang="fa-IR"/>
                    </a:p>
                  </a:txBody>
                  <a:tcPr/>
                </a:tc>
                <a:tc>
                  <a:txBody>
                    <a:bodyPr/>
                    <a:lstStyle/>
                    <a:p>
                      <a:pPr marL="0" marR="0" algn="ctr" rtl="1">
                        <a:lnSpc>
                          <a:spcPct val="90000"/>
                        </a:lnSpc>
                        <a:spcBef>
                          <a:spcPts val="0"/>
                        </a:spcBef>
                        <a:spcAft>
                          <a:spcPts val="0"/>
                        </a:spcAft>
                      </a:pPr>
                      <a:r>
                        <a:rPr lang="fa-IR" sz="1600" b="1">
                          <a:latin typeface="Calibri"/>
                          <a:ea typeface="Calibri"/>
                          <a:cs typeface="B Zar"/>
                        </a:rPr>
                        <a:t>مشارکت والدين و دانش آموزان</a:t>
                      </a:r>
                      <a:endParaRPr lang="en-US" sz="1600" b="1">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a:latin typeface="Calibri"/>
                          <a:ea typeface="Calibri"/>
                          <a:cs typeface="B Zar"/>
                        </a:rPr>
                        <a:t>10</a:t>
                      </a:r>
                      <a:endParaRPr lang="en-US" sz="1600" b="1">
                        <a:latin typeface="Calibri"/>
                        <a:ea typeface="Calibri"/>
                        <a:cs typeface="Arial"/>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90000"/>
                        </a:lnSpc>
                        <a:spcBef>
                          <a:spcPts val="0"/>
                        </a:spcBef>
                        <a:spcAft>
                          <a:spcPts val="0"/>
                        </a:spcAft>
                      </a:pPr>
                      <a:r>
                        <a:rPr lang="fa-IR" sz="1600" b="1" dirty="0" smtClean="0">
                          <a:solidFill>
                            <a:srgbClr val="FF0000"/>
                          </a:solidFill>
                          <a:latin typeface="Calibri"/>
                          <a:ea typeface="Calibri"/>
                          <a:cs typeface="B Zar"/>
                        </a:rPr>
                        <a:t>6</a:t>
                      </a:r>
                      <a:endParaRPr lang="fa-IR" sz="1600" b="1" dirty="0">
                        <a:solidFill>
                          <a:srgbClr val="FF0000"/>
                        </a:solidFill>
                        <a:latin typeface="Calibri"/>
                        <a:ea typeface="Calibri"/>
                        <a:cs typeface="B Zar"/>
                      </a:endParaRPr>
                    </a:p>
                  </a:txBody>
                  <a:tcPr marL="56343" marR="56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5736" y="188640"/>
            <a:ext cx="6172200" cy="864096"/>
          </a:xfrm>
        </p:spPr>
        <p:txBody>
          <a:bodyPr anchor="ctr"/>
          <a:lstStyle/>
          <a:p>
            <a:pPr algn="ctr" rtl="1"/>
            <a:r>
              <a:rPr lang="fa-IR"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معيار هاي انتخاب مدارس مجری:</a:t>
            </a:r>
          </a:p>
        </p:txBody>
      </p:sp>
      <p:sp>
        <p:nvSpPr>
          <p:cNvPr id="3" name="Subtitle 2"/>
          <p:cNvSpPr>
            <a:spLocks noGrp="1"/>
          </p:cNvSpPr>
          <p:nvPr>
            <p:ph type="subTitle" idx="1"/>
          </p:nvPr>
        </p:nvSpPr>
        <p:spPr>
          <a:xfrm>
            <a:off x="1643042" y="1124744"/>
            <a:ext cx="7143800" cy="5376090"/>
          </a:xfrm>
        </p:spPr>
        <p:txBody>
          <a:bodyPr>
            <a:normAutofit fontScale="92500" lnSpcReduction="10000"/>
          </a:bodyPr>
          <a:lstStyle/>
          <a:p>
            <a:pPr algn="r" rtl="1">
              <a:lnSpc>
                <a:spcPct val="160000"/>
              </a:lnSpc>
              <a:buFont typeface="Wingdings" pitchFamily="2" charset="2"/>
              <a:buChar char="v"/>
            </a:pPr>
            <a:r>
              <a:rPr lang="fa-IR" dirty="0" smtClean="0">
                <a:solidFill>
                  <a:schemeClr val="accent2">
                    <a:lumMod val="50000"/>
                  </a:schemeClr>
                </a:solidFill>
              </a:rPr>
              <a:t>• مدارس منتخب شهري داراي مراقب/ رابط بهداشت و مدارس روستايي، تحت پوشش بهورز فعال باشند.</a:t>
            </a:r>
          </a:p>
          <a:p>
            <a:pPr algn="r" rtl="1">
              <a:lnSpc>
                <a:spcPct val="160000"/>
              </a:lnSpc>
              <a:buFont typeface="Wingdings" pitchFamily="2" charset="2"/>
              <a:buChar char="v"/>
            </a:pPr>
            <a:r>
              <a:rPr lang="fa-IR" dirty="0" smtClean="0">
                <a:solidFill>
                  <a:schemeClr val="accent2">
                    <a:lumMod val="50000"/>
                  </a:schemeClr>
                </a:solidFill>
              </a:rPr>
              <a:t>• مدارسي كه مدير و كاركنان علاقمند و دلسوز در فعاليت هاي بهداشتي داشته و برخوردار از نمايندگان انجمن اولياء و مربيان فعال، در اولويت مي باشند.</a:t>
            </a:r>
          </a:p>
          <a:p>
            <a:pPr algn="r" rtl="1">
              <a:lnSpc>
                <a:spcPct val="160000"/>
              </a:lnSpc>
              <a:buFont typeface="Wingdings" pitchFamily="2" charset="2"/>
              <a:buChar char="v"/>
            </a:pPr>
            <a:r>
              <a:rPr lang="fa-IR" dirty="0" smtClean="0">
                <a:solidFill>
                  <a:schemeClr val="accent2">
                    <a:lumMod val="50000"/>
                  </a:schemeClr>
                </a:solidFill>
              </a:rPr>
              <a:t>• مدارس داراي پايگاه تغذيه سالم و اتاق بهداشت باشند.</a:t>
            </a:r>
          </a:p>
          <a:p>
            <a:pPr algn="r" rtl="1">
              <a:lnSpc>
                <a:spcPct val="160000"/>
              </a:lnSpc>
              <a:buFont typeface="Wingdings" pitchFamily="2" charset="2"/>
              <a:buChar char="v"/>
            </a:pPr>
            <a:r>
              <a:rPr lang="fa-IR" dirty="0" smtClean="0">
                <a:solidFill>
                  <a:schemeClr val="accent2">
                    <a:lumMod val="50000"/>
                  </a:schemeClr>
                </a:solidFill>
              </a:rPr>
              <a:t>•تشكل هاي بهداشتي دانش آموزي (بهداشتياران و پيشگامان)در مدرسه فعال يا قابل سازماندهي و فعال سازي باشد.</a:t>
            </a:r>
          </a:p>
          <a:p>
            <a:pPr algn="r" rtl="1">
              <a:lnSpc>
                <a:spcPct val="160000"/>
              </a:lnSpc>
              <a:buFont typeface="Wingdings" pitchFamily="2" charset="2"/>
              <a:buChar char="v"/>
            </a:pPr>
            <a:r>
              <a:rPr lang="fa-IR" dirty="0" smtClean="0">
                <a:solidFill>
                  <a:schemeClr val="accent2">
                    <a:lumMod val="50000"/>
                  </a:schemeClr>
                </a:solidFill>
              </a:rPr>
              <a:t>•مدرسه از لحاظ ايمني و وضعيت بهداشت محيط (بويژه سرويس هاي بهداشتي و آبخوريها)مناسب و استاندارد بوده و كپسول اطفاء حريق و جعبه كم كهاي اوليه در مدرسه موجود باشد.</a:t>
            </a:r>
          </a:p>
          <a:p>
            <a:pPr algn="r" rtl="1">
              <a:lnSpc>
                <a:spcPct val="160000"/>
              </a:lnSpc>
              <a:buFont typeface="Wingdings" pitchFamily="2" charset="2"/>
              <a:buChar char="v"/>
            </a:pPr>
            <a:r>
              <a:rPr lang="fa-IR" dirty="0" smtClean="0">
                <a:solidFill>
                  <a:schemeClr val="accent2">
                    <a:lumMod val="50000"/>
                  </a:schemeClr>
                </a:solidFill>
              </a:rPr>
              <a:t>• در صورت امكان مدارس منتخب داراي خدمتگزار يا سرايدار موظف باشند.</a:t>
            </a:r>
          </a:p>
          <a:p>
            <a:pPr algn="r" rtl="1">
              <a:lnSpc>
                <a:spcPct val="160000"/>
              </a:lnSpc>
              <a:buFont typeface="Wingdings" pitchFamily="2" charset="2"/>
              <a:buChar char="v"/>
            </a:pPr>
            <a:r>
              <a:rPr lang="fa-IR" dirty="0" smtClean="0">
                <a:solidFill>
                  <a:schemeClr val="accent2">
                    <a:lumMod val="50000"/>
                  </a:schemeClr>
                </a:solidFill>
              </a:rPr>
              <a:t>•مدارس مجري از مشاور تمام وقت يا نيمه وقت برخوردار باشند.</a:t>
            </a:r>
            <a:endParaRPr lang="en-US" dirty="0">
              <a:solidFill>
                <a:schemeClr val="accent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1720" y="188640"/>
            <a:ext cx="6840760" cy="864096"/>
          </a:xfrm>
        </p:spPr>
        <p:txBody>
          <a:bodyPr anchor="ctr"/>
          <a:lstStyle/>
          <a:p>
            <a:pPr algn="ctr"/>
            <a:r>
              <a:rPr lang="fa-IR"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موارد اثر بخش در برنامه مدارس مروج سلامت</a:t>
            </a:r>
            <a:endParaRPr lang="en-US" dirty="0">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sp>
        <p:nvSpPr>
          <p:cNvPr id="3" name="Subtitle 2"/>
          <p:cNvSpPr>
            <a:spLocks noGrp="1"/>
          </p:cNvSpPr>
          <p:nvPr>
            <p:ph type="subTitle" idx="1"/>
          </p:nvPr>
        </p:nvSpPr>
        <p:spPr>
          <a:xfrm>
            <a:off x="1691680" y="1196752"/>
            <a:ext cx="7056784" cy="5178170"/>
          </a:xfrm>
        </p:spPr>
        <p:txBody>
          <a:bodyPr>
            <a:normAutofit/>
          </a:bodyPr>
          <a:lstStyle/>
          <a:p>
            <a:pPr algn="r" rtl="1">
              <a:lnSpc>
                <a:spcPct val="200000"/>
              </a:lnSpc>
              <a:buFont typeface="Wingdings" pitchFamily="2" charset="2"/>
              <a:buChar char="v"/>
            </a:pPr>
            <a:r>
              <a:rPr lang="fa-IR" sz="2000" dirty="0" smtClean="0">
                <a:solidFill>
                  <a:schemeClr val="accent2">
                    <a:lumMod val="50000"/>
                  </a:schemeClr>
                </a:solidFill>
              </a:rPr>
              <a:t>پشتیبانی مسولین و هیئت مدیره مدرسه و همچنین حمایت جامعه</a:t>
            </a:r>
          </a:p>
          <a:p>
            <a:pPr algn="r" rtl="1">
              <a:lnSpc>
                <a:spcPct val="200000"/>
              </a:lnSpc>
              <a:buFont typeface="Wingdings" pitchFamily="2" charset="2"/>
              <a:buChar char="v"/>
            </a:pPr>
            <a:r>
              <a:rPr lang="fa-IR" sz="2000" dirty="0" smtClean="0">
                <a:solidFill>
                  <a:schemeClr val="accent2">
                    <a:lumMod val="50000"/>
                  </a:schemeClr>
                </a:solidFill>
              </a:rPr>
              <a:t>تعیین کمیته کاری یا هماهنگ کننده برای نظارت بر اجرا</a:t>
            </a:r>
          </a:p>
          <a:p>
            <a:pPr algn="r" rtl="1">
              <a:lnSpc>
                <a:spcPct val="200000"/>
              </a:lnSpc>
              <a:buFont typeface="Wingdings" pitchFamily="2" charset="2"/>
              <a:buChar char="v"/>
            </a:pPr>
            <a:r>
              <a:rPr lang="fa-IR" sz="2000" dirty="0" smtClean="0">
                <a:solidFill>
                  <a:schemeClr val="accent2">
                    <a:lumMod val="50000"/>
                  </a:schemeClr>
                </a:solidFill>
              </a:rPr>
              <a:t> داشتن برنامه های منطقه ای متناسب با الگوی کشوری</a:t>
            </a:r>
          </a:p>
          <a:p>
            <a:pPr algn="r" rtl="1">
              <a:lnSpc>
                <a:spcPct val="200000"/>
              </a:lnSpc>
              <a:buFont typeface="Wingdings" pitchFamily="2" charset="2"/>
              <a:buChar char="v"/>
            </a:pPr>
            <a:r>
              <a:rPr lang="fa-IR" sz="2000" dirty="0" smtClean="0">
                <a:solidFill>
                  <a:schemeClr val="accent2">
                    <a:lumMod val="50000"/>
                  </a:schemeClr>
                </a:solidFill>
              </a:rPr>
              <a:t> ارزیابی، به روز آوری اطلاعات و تنظیم برنامه عملیاتی و ثبت مسائل و مشکلات</a:t>
            </a:r>
          </a:p>
          <a:p>
            <a:pPr algn="r" rtl="1">
              <a:lnSpc>
                <a:spcPct val="200000"/>
              </a:lnSpc>
              <a:buFont typeface="Wingdings" pitchFamily="2" charset="2"/>
              <a:buChar char="v"/>
            </a:pPr>
            <a:r>
              <a:rPr lang="fa-IR" sz="2000" dirty="0" smtClean="0">
                <a:solidFill>
                  <a:schemeClr val="accent2">
                    <a:lumMod val="50000"/>
                  </a:schemeClr>
                </a:solidFill>
              </a:rPr>
              <a:t>منابع انسانی: تشکیل شبکه ذی نفعان علاقمند، متعهد و مطلع در امر آموزش</a:t>
            </a:r>
          </a:p>
          <a:p>
            <a:pPr algn="r" rtl="1">
              <a:lnSpc>
                <a:spcPct val="200000"/>
              </a:lnSpc>
              <a:buFont typeface="Wingdings" pitchFamily="2" charset="2"/>
              <a:buChar char="v"/>
            </a:pPr>
            <a:r>
              <a:rPr lang="fa-IR" sz="2000" dirty="0" smtClean="0">
                <a:solidFill>
                  <a:schemeClr val="accent2">
                    <a:lumMod val="50000"/>
                  </a:schemeClr>
                </a:solidFill>
              </a:rPr>
              <a:t>منابع مادی: منابع مختلفی که نیاز به هزینه فراوان هم ندارند</a:t>
            </a:r>
          </a:p>
          <a:p>
            <a:pPr algn="r" rtl="1">
              <a:lnSpc>
                <a:spcPct val="200000"/>
              </a:lnSpc>
              <a:buFont typeface="Wingdings" pitchFamily="2" charset="2"/>
              <a:buChar char="v"/>
            </a:pPr>
            <a:r>
              <a:rPr lang="fa-IR" sz="2000" dirty="0" smtClean="0">
                <a:solidFill>
                  <a:schemeClr val="accent2">
                    <a:lumMod val="50000"/>
                  </a:schemeClr>
                </a:solidFill>
              </a:rPr>
              <a:t>فعالیت های آموزشی: در مراحل اولیه برگزاری کارگاه هایی برای معرفی برنامه</a:t>
            </a: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7664" y="1556792"/>
            <a:ext cx="7358114" cy="3432444"/>
          </a:xfrm>
        </p:spPr>
        <p:txBody>
          <a:bodyPr>
            <a:normAutofit fontScale="90000"/>
          </a:bodyPr>
          <a:lstStyle/>
          <a:p>
            <a:pPr algn="ctr" rtl="1"/>
            <a:r>
              <a:rPr lang="fa-IR" dirty="0" smtClean="0"/>
              <a:t> </a:t>
            </a:r>
            <a:r>
              <a:rPr lang="en-US" dirty="0" smtClean="0"/>
              <a:t/>
            </a:r>
            <a:br>
              <a:rPr lang="en-US" dirty="0" smtClean="0"/>
            </a:br>
            <a:r>
              <a:rPr lang="fa-IR" sz="4800"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ساختار و گردش کميته هاي</a:t>
            </a:r>
            <a:r>
              <a:rPr lang="en-US" sz="4800"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
            </a:r>
            <a:br>
              <a:rPr lang="en-US" sz="4800"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br>
            <a:r>
              <a:rPr lang="en-US" sz="4800" dirty="0">
                <a:solidFill>
                  <a:schemeClr val="accent1">
                    <a:lumMod val="75000"/>
                  </a:schemeClr>
                </a:solidFill>
                <a:effectLst>
                  <a:outerShdw blurRad="38100" dist="38100" dir="2700000" algn="tl">
                    <a:srgbClr val="000000">
                      <a:alpha val="43137"/>
                    </a:srgbClr>
                  </a:outerShdw>
                </a:effectLst>
                <a:cs typeface="B Titr" panose="00000700000000000000" pitchFamily="2" charset="-78"/>
              </a:rPr>
              <a:t/>
            </a:r>
            <a:br>
              <a:rPr lang="en-US" sz="4800" dirty="0">
                <a:solidFill>
                  <a:schemeClr val="accent1">
                    <a:lumMod val="75000"/>
                  </a:schemeClr>
                </a:solidFill>
                <a:effectLst>
                  <a:outerShdw blurRad="38100" dist="38100" dir="2700000" algn="tl">
                    <a:srgbClr val="000000">
                      <a:alpha val="43137"/>
                    </a:srgbClr>
                  </a:outerShdw>
                </a:effectLst>
                <a:cs typeface="B Titr" panose="00000700000000000000" pitchFamily="2" charset="-78"/>
              </a:rPr>
            </a:br>
            <a:r>
              <a:rPr lang="en-US" sz="4800"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
            </a:r>
            <a:br>
              <a:rPr lang="en-US" sz="4800"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br>
            <a:r>
              <a:rPr lang="fa-IR" sz="4800"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 مدارس مروج سلامت</a:t>
            </a:r>
            <a:endParaRPr lang="fa-IR" sz="4800" dirty="0">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5656" y="260648"/>
            <a:ext cx="7344816" cy="432048"/>
          </a:xfrm>
        </p:spPr>
        <p:txBody>
          <a:bodyPr>
            <a:normAutofit fontScale="90000"/>
          </a:bodyPr>
          <a:lstStyle/>
          <a:p>
            <a:pPr algn="ctr"/>
            <a:r>
              <a:rPr lang="fa-IR"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ساختار و وظايف كميته هاي مدارس مروج سلامت مدرسه</a:t>
            </a:r>
            <a:endParaRPr lang="en-US" dirty="0">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sp>
        <p:nvSpPr>
          <p:cNvPr id="3" name="Subtitle 2"/>
          <p:cNvSpPr>
            <a:spLocks noGrp="1"/>
          </p:cNvSpPr>
          <p:nvPr>
            <p:ph type="subTitle" idx="1"/>
          </p:nvPr>
        </p:nvSpPr>
        <p:spPr>
          <a:xfrm>
            <a:off x="1547664" y="836712"/>
            <a:ext cx="7272808" cy="5538210"/>
          </a:xfrm>
        </p:spPr>
        <p:txBody>
          <a:bodyPr/>
          <a:lstStyle/>
          <a:p>
            <a:pPr algn="r">
              <a:lnSpc>
                <a:spcPct val="150000"/>
              </a:lnSpc>
            </a:pPr>
            <a:r>
              <a:rPr lang="fa-IR" dirty="0" smtClean="0">
                <a:solidFill>
                  <a:schemeClr val="accent2">
                    <a:lumMod val="50000"/>
                  </a:schemeClr>
                </a:solidFill>
              </a:rPr>
              <a:t>کمیته سلامت مدرسه مركب از:</a:t>
            </a:r>
          </a:p>
          <a:p>
            <a:pPr algn="r">
              <a:lnSpc>
                <a:spcPct val="150000"/>
              </a:lnSpc>
            </a:pPr>
            <a:r>
              <a:rPr lang="fa-IR" dirty="0" smtClean="0">
                <a:solidFill>
                  <a:schemeClr val="accent2">
                    <a:lumMod val="50000"/>
                  </a:schemeClr>
                </a:solidFill>
              </a:rPr>
              <a:t>• مدير مدرسه يا معاون اجرایی مدرسه (رئیس کمیته)</a:t>
            </a:r>
          </a:p>
          <a:p>
            <a:pPr algn="r">
              <a:lnSpc>
                <a:spcPct val="150000"/>
              </a:lnSpc>
            </a:pPr>
            <a:r>
              <a:rPr lang="fa-IR" dirty="0" smtClean="0">
                <a:solidFill>
                  <a:schemeClr val="accent2">
                    <a:lumMod val="50000"/>
                  </a:schemeClr>
                </a:solidFill>
              </a:rPr>
              <a:t>• مربي بهداشت يا رابط بهداشت مدرسه (دبیر)</a:t>
            </a:r>
          </a:p>
          <a:p>
            <a:pPr algn="r">
              <a:lnSpc>
                <a:spcPct val="150000"/>
              </a:lnSpc>
            </a:pPr>
            <a:r>
              <a:rPr lang="fa-IR" dirty="0" smtClean="0">
                <a:solidFill>
                  <a:schemeClr val="accent2">
                    <a:lumMod val="50000"/>
                  </a:schemeClr>
                </a:solidFill>
              </a:rPr>
              <a:t>• مراقب پرورشی مدرسه</a:t>
            </a:r>
          </a:p>
          <a:p>
            <a:pPr algn="r">
              <a:lnSpc>
                <a:spcPct val="150000"/>
              </a:lnSpc>
            </a:pPr>
            <a:r>
              <a:rPr lang="fa-IR" dirty="0" smtClean="0">
                <a:solidFill>
                  <a:schemeClr val="accent2">
                    <a:lumMod val="50000"/>
                  </a:schemeClr>
                </a:solidFill>
              </a:rPr>
              <a:t>• نمایندگان معلمین مدرسه</a:t>
            </a:r>
          </a:p>
          <a:p>
            <a:pPr algn="r">
              <a:lnSpc>
                <a:spcPct val="150000"/>
              </a:lnSpc>
            </a:pPr>
            <a:r>
              <a:rPr lang="fa-IR" dirty="0" smtClean="0">
                <a:solidFill>
                  <a:schemeClr val="accent2">
                    <a:lumMod val="50000"/>
                  </a:schemeClr>
                </a:solidFill>
              </a:rPr>
              <a:t>• منتخب داوطلبان سلامت</a:t>
            </a:r>
          </a:p>
          <a:p>
            <a:pPr algn="r">
              <a:lnSpc>
                <a:spcPct val="150000"/>
              </a:lnSpc>
            </a:pPr>
            <a:r>
              <a:rPr lang="fa-IR" dirty="0" smtClean="0">
                <a:solidFill>
                  <a:schemeClr val="accent2">
                    <a:lumMod val="50000"/>
                  </a:schemeClr>
                </a:solidFill>
              </a:rPr>
              <a:t>• نمايندگان دانش آموزان یا شورای دانش آموزی مدرسه</a:t>
            </a:r>
          </a:p>
          <a:p>
            <a:pPr algn="r">
              <a:lnSpc>
                <a:spcPct val="150000"/>
              </a:lnSpc>
            </a:pPr>
            <a:r>
              <a:rPr lang="fa-IR" dirty="0" smtClean="0">
                <a:solidFill>
                  <a:schemeClr val="accent2">
                    <a:lumMod val="50000"/>
                  </a:schemeClr>
                </a:solidFill>
              </a:rPr>
              <a:t>• مسؤول بوفه وتهيه وتوزيع مواد غذايي</a:t>
            </a:r>
          </a:p>
          <a:p>
            <a:pPr algn="r">
              <a:lnSpc>
                <a:spcPct val="150000"/>
              </a:lnSpc>
            </a:pPr>
            <a:r>
              <a:rPr lang="fa-IR" dirty="0" smtClean="0">
                <a:solidFill>
                  <a:schemeClr val="accent2">
                    <a:lumMod val="50000"/>
                  </a:schemeClr>
                </a:solidFill>
              </a:rPr>
              <a:t>• نماينده شوراهاي محلي</a:t>
            </a:r>
          </a:p>
          <a:p>
            <a:pPr algn="r">
              <a:lnSpc>
                <a:spcPct val="150000"/>
              </a:lnSpc>
            </a:pPr>
            <a:r>
              <a:rPr lang="fa-IR" dirty="0" smtClean="0">
                <a:solidFill>
                  <a:schemeClr val="accent2">
                    <a:lumMod val="50000"/>
                  </a:schemeClr>
                </a:solidFill>
              </a:rPr>
              <a:t>• نماينده انجمن اوليا ومربيان</a:t>
            </a:r>
          </a:p>
          <a:p>
            <a:pPr algn="r">
              <a:lnSpc>
                <a:spcPct val="150000"/>
              </a:lnSpc>
            </a:pPr>
            <a:r>
              <a:rPr lang="fa-IR" dirty="0" smtClean="0">
                <a:solidFill>
                  <a:schemeClr val="accent2">
                    <a:lumMod val="50000"/>
                  </a:schemeClr>
                </a:solidFill>
              </a:rPr>
              <a:t>• رئیس یا نماینده مرکز بهداشتی درمانی که مدرسه را تحت پوشش دارد</a:t>
            </a:r>
            <a:endParaRPr lang="en-US" dirty="0">
              <a:solidFill>
                <a:schemeClr val="accent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0"/>
            <a:ext cx="7128792" cy="664840"/>
          </a:xfrm>
        </p:spPr>
        <p:txBody>
          <a:bodyPr>
            <a:normAutofit fontScale="90000"/>
          </a:bodyPr>
          <a:lstStyle/>
          <a:p>
            <a:pPr algn="ctr"/>
            <a:r>
              <a:rPr lang="fa-IR"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ساختار و وظايف كميته هاي مدارس مروج سلامت مدرسه</a:t>
            </a:r>
            <a:endParaRPr lang="en-US" dirty="0">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sp>
        <p:nvSpPr>
          <p:cNvPr id="3" name="Subtitle 2"/>
          <p:cNvSpPr>
            <a:spLocks noGrp="1"/>
          </p:cNvSpPr>
          <p:nvPr>
            <p:ph type="subTitle" idx="1"/>
          </p:nvPr>
        </p:nvSpPr>
        <p:spPr>
          <a:xfrm>
            <a:off x="323528" y="908720"/>
            <a:ext cx="8640960" cy="5949280"/>
          </a:xfrm>
        </p:spPr>
        <p:txBody>
          <a:bodyPr>
            <a:noAutofit/>
          </a:bodyPr>
          <a:lstStyle/>
          <a:p>
            <a:pPr algn="r" rtl="1">
              <a:lnSpc>
                <a:spcPct val="150000"/>
              </a:lnSpc>
              <a:buFont typeface="Wingdings" pitchFamily="2" charset="2"/>
              <a:buChar char="v"/>
            </a:pPr>
            <a:r>
              <a:rPr lang="fa-IR" sz="2400" dirty="0" smtClean="0">
                <a:solidFill>
                  <a:schemeClr val="accent2">
                    <a:lumMod val="50000"/>
                  </a:schemeClr>
                </a:solidFill>
              </a:rPr>
              <a:t>تدوین و تعهد خط مشی سلامت مدرسه توسط مدیر مدرسه و نصب آن در محل های قابل دید در مدرسه</a:t>
            </a:r>
          </a:p>
          <a:p>
            <a:pPr algn="r" rtl="1">
              <a:lnSpc>
                <a:spcPct val="150000"/>
              </a:lnSpc>
              <a:buFont typeface="Wingdings" pitchFamily="2" charset="2"/>
              <a:buChar char="v"/>
            </a:pPr>
            <a:r>
              <a:rPr lang="fa-IR" sz="2400" dirty="0" smtClean="0">
                <a:solidFill>
                  <a:schemeClr val="accent2">
                    <a:lumMod val="50000"/>
                  </a:schemeClr>
                </a:solidFill>
              </a:rPr>
              <a:t> برآورد و پيگيري تامين منابع آموزشي</a:t>
            </a:r>
          </a:p>
          <a:p>
            <a:pPr algn="r" rtl="1">
              <a:lnSpc>
                <a:spcPct val="150000"/>
              </a:lnSpc>
              <a:buFont typeface="Wingdings" pitchFamily="2" charset="2"/>
              <a:buChar char="v"/>
            </a:pPr>
            <a:r>
              <a:rPr lang="fa-IR" sz="2400" dirty="0" smtClean="0">
                <a:solidFill>
                  <a:schemeClr val="accent2">
                    <a:lumMod val="50000"/>
                  </a:schemeClr>
                </a:solidFill>
              </a:rPr>
              <a:t> برآورد نياز هاي بهداشتي مدرسه</a:t>
            </a:r>
          </a:p>
          <a:p>
            <a:pPr algn="r" rtl="1">
              <a:lnSpc>
                <a:spcPct val="150000"/>
              </a:lnSpc>
              <a:buFont typeface="Wingdings" pitchFamily="2" charset="2"/>
              <a:buChar char="v"/>
            </a:pPr>
            <a:r>
              <a:rPr lang="fa-IR" sz="2400" dirty="0" smtClean="0">
                <a:solidFill>
                  <a:schemeClr val="accent2">
                    <a:lumMod val="50000"/>
                  </a:schemeClr>
                </a:solidFill>
              </a:rPr>
              <a:t>کمک به تعیین موضوعات بهداشتی که برای مدرسه از اولویت برخوردارند</a:t>
            </a:r>
          </a:p>
          <a:p>
            <a:pPr algn="r" rtl="1">
              <a:lnSpc>
                <a:spcPct val="150000"/>
              </a:lnSpc>
              <a:buFont typeface="Wingdings" pitchFamily="2" charset="2"/>
              <a:buChar char="v"/>
            </a:pPr>
            <a:r>
              <a:rPr lang="fa-IR" sz="2400" dirty="0" smtClean="0">
                <a:solidFill>
                  <a:schemeClr val="accent2">
                    <a:lumMod val="50000"/>
                  </a:schemeClr>
                </a:solidFill>
              </a:rPr>
              <a:t>برآورد هزينه هاي سالانه</a:t>
            </a:r>
          </a:p>
          <a:p>
            <a:pPr algn="r" rtl="1">
              <a:lnSpc>
                <a:spcPct val="150000"/>
              </a:lnSpc>
              <a:buFont typeface="Wingdings" pitchFamily="2" charset="2"/>
              <a:buChar char="v"/>
            </a:pPr>
            <a:r>
              <a:rPr lang="fa-IR" sz="2400" dirty="0" smtClean="0">
                <a:solidFill>
                  <a:schemeClr val="accent2">
                    <a:lumMod val="50000"/>
                  </a:schemeClr>
                </a:solidFill>
              </a:rPr>
              <a:t>ارتباط با شوراهاي محلي و ساير افراد جامعه همكاری در جهت جلب مشاركت جامعه</a:t>
            </a:r>
          </a:p>
          <a:p>
            <a:pPr algn="r" rtl="1">
              <a:lnSpc>
                <a:spcPct val="150000"/>
              </a:lnSpc>
              <a:buFont typeface="Wingdings" pitchFamily="2" charset="2"/>
              <a:buChar char="v"/>
            </a:pPr>
            <a:r>
              <a:rPr lang="fa-IR" sz="2400" dirty="0" smtClean="0">
                <a:solidFill>
                  <a:schemeClr val="accent2">
                    <a:lumMod val="50000"/>
                  </a:schemeClr>
                </a:solidFill>
              </a:rPr>
              <a:t>بررسي مشكلات موجود و برنامه ريزي براي رفع آنها در سطح مدرسه</a:t>
            </a:r>
            <a:endParaRPr lang="en-US" dirty="0">
              <a:solidFill>
                <a:schemeClr val="accent2">
                  <a:lumMod val="50000"/>
                </a:schemeClr>
              </a:solidFill>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285728"/>
            <a:ext cx="7467600" cy="642942"/>
          </a:xfrm>
        </p:spPr>
        <p:txBody>
          <a:bodyPr/>
          <a:lstStyle/>
          <a:p>
            <a:pPr algn="ctr"/>
            <a:r>
              <a:rPr lang="fa-IR" sz="2700" b="1"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ساختار و وظايف كميته هاي مدارس مروج سلامت مدرسه</a:t>
            </a:r>
          </a:p>
        </p:txBody>
      </p:sp>
      <p:sp>
        <p:nvSpPr>
          <p:cNvPr id="3" name="Content Placeholder 2"/>
          <p:cNvSpPr>
            <a:spLocks noGrp="1"/>
          </p:cNvSpPr>
          <p:nvPr>
            <p:ph sz="quarter" idx="1"/>
          </p:nvPr>
        </p:nvSpPr>
        <p:spPr>
          <a:xfrm>
            <a:off x="457200" y="1214422"/>
            <a:ext cx="8043890" cy="5259530"/>
          </a:xfrm>
        </p:spPr>
        <p:txBody>
          <a:bodyPr>
            <a:normAutofit lnSpcReduction="10000"/>
          </a:bodyPr>
          <a:lstStyle/>
          <a:p>
            <a:pPr algn="r" rtl="1">
              <a:lnSpc>
                <a:spcPct val="150000"/>
              </a:lnSpc>
              <a:buFont typeface="Wingdings" pitchFamily="2" charset="2"/>
              <a:buChar char="v"/>
            </a:pPr>
            <a:r>
              <a:rPr lang="fa-IR" sz="2000" b="1" dirty="0" smtClean="0">
                <a:solidFill>
                  <a:schemeClr val="accent2">
                    <a:lumMod val="50000"/>
                  </a:schemeClr>
                </a:solidFill>
              </a:rPr>
              <a:t>تصمیم گیری در مورد روشی که رهبران جامعه و دولت می توانند از آن طریق مدارس را به مکان های سالم ترو امن تر مبدل سازند، مانند ساختن توالت های بهداشتی، کاهش تردد وسایل نقلیه در جاده ها و خیابان های مجاورمدرسه، جمع آوری زباله ها و برطرف کردن سایر آلودگی ها</a:t>
            </a:r>
          </a:p>
          <a:p>
            <a:pPr algn="r" rtl="1">
              <a:lnSpc>
                <a:spcPct val="150000"/>
              </a:lnSpc>
              <a:buFont typeface="Wingdings" pitchFamily="2" charset="2"/>
              <a:buChar char="v"/>
            </a:pPr>
            <a:r>
              <a:rPr lang="fa-IR" sz="2000" b="1" dirty="0" smtClean="0">
                <a:solidFill>
                  <a:schemeClr val="accent2">
                    <a:lumMod val="50000"/>
                  </a:schemeClr>
                </a:solidFill>
              </a:rPr>
              <a:t>- بررسي مشكلات بهداشتي موجود در سطح محله و برنامه ريزي براي رفع آنها از طريق جلب مشاركت جامعه</a:t>
            </a:r>
          </a:p>
          <a:p>
            <a:pPr algn="r" rtl="1">
              <a:lnSpc>
                <a:spcPct val="150000"/>
              </a:lnSpc>
              <a:buFont typeface="Wingdings" pitchFamily="2" charset="2"/>
              <a:buChar char="v"/>
            </a:pPr>
            <a:r>
              <a:rPr lang="fa-IR" sz="2000" b="1" dirty="0" smtClean="0">
                <a:solidFill>
                  <a:schemeClr val="accent2">
                    <a:lumMod val="50000"/>
                  </a:schemeClr>
                </a:solidFill>
              </a:rPr>
              <a:t>- ارايه پيشنهاد برای بازنگري و توليد منابع و محتواي آموزشي</a:t>
            </a:r>
          </a:p>
          <a:p>
            <a:pPr algn="r" rtl="1">
              <a:lnSpc>
                <a:spcPct val="150000"/>
              </a:lnSpc>
              <a:buFont typeface="Wingdings" pitchFamily="2" charset="2"/>
              <a:buChar char="v"/>
            </a:pPr>
            <a:r>
              <a:rPr lang="fa-IR" sz="2000" b="1" dirty="0" smtClean="0">
                <a:solidFill>
                  <a:schemeClr val="accent2">
                    <a:lumMod val="50000"/>
                  </a:schemeClr>
                </a:solidFill>
              </a:rPr>
              <a:t>- برنامه ريزي فعاليت هاي داوطلبانه</a:t>
            </a:r>
          </a:p>
          <a:p>
            <a:pPr algn="r" rtl="1">
              <a:lnSpc>
                <a:spcPct val="150000"/>
              </a:lnSpc>
              <a:buFont typeface="Wingdings" pitchFamily="2" charset="2"/>
              <a:buChar char="v"/>
            </a:pPr>
            <a:r>
              <a:rPr lang="fa-IR" sz="2000" b="1" dirty="0" smtClean="0">
                <a:solidFill>
                  <a:schemeClr val="accent2">
                    <a:lumMod val="50000"/>
                  </a:schemeClr>
                </a:solidFill>
              </a:rPr>
              <a:t>- تشکیل تیم ممیزی داخلی مدرسه متشکل از مراقب سلامت/ رابط بهداشت مدرسه، نماینده معلمان و کارکنان،</a:t>
            </a:r>
          </a:p>
          <a:p>
            <a:pPr algn="r" rtl="1">
              <a:lnSpc>
                <a:spcPct val="150000"/>
              </a:lnSpc>
              <a:buFont typeface="Wingdings" pitchFamily="2" charset="2"/>
              <a:buChar char="v"/>
            </a:pPr>
            <a:r>
              <a:rPr lang="fa-IR" sz="2000" b="1" dirty="0" smtClean="0">
                <a:solidFill>
                  <a:schemeClr val="accent2">
                    <a:lumMod val="50000"/>
                  </a:schemeClr>
                </a:solidFill>
              </a:rPr>
              <a:t>نماینده اولیاء دانش آموزان و نماینده دانش آموزان</a:t>
            </a:r>
          </a:p>
          <a:p>
            <a:pPr algn="r" rtl="1">
              <a:buNone/>
            </a:pPr>
            <a:endParaRPr lang="fa-IR" dirty="0"/>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332656"/>
            <a:ext cx="7056784" cy="520824"/>
          </a:xfrm>
        </p:spPr>
        <p:txBody>
          <a:bodyPr anchor="ctr">
            <a:normAutofit fontScale="90000"/>
          </a:bodyPr>
          <a:lstStyle/>
          <a:p>
            <a:pPr algn="ctr"/>
            <a:r>
              <a:rPr lang="fa-IR"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ساختار و وظايف كميته هاي مدارس مروج سلامت مدرسه</a:t>
            </a:r>
            <a:endParaRPr lang="en-US" dirty="0">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sp>
        <p:nvSpPr>
          <p:cNvPr id="3" name="Subtitle 2"/>
          <p:cNvSpPr>
            <a:spLocks noGrp="1"/>
          </p:cNvSpPr>
          <p:nvPr>
            <p:ph type="subTitle" idx="1"/>
          </p:nvPr>
        </p:nvSpPr>
        <p:spPr>
          <a:xfrm>
            <a:off x="928662" y="980728"/>
            <a:ext cx="7963818" cy="5394194"/>
          </a:xfrm>
        </p:spPr>
        <p:txBody>
          <a:bodyPr>
            <a:noAutofit/>
          </a:bodyPr>
          <a:lstStyle/>
          <a:p>
            <a:pPr algn="r" rtl="1">
              <a:lnSpc>
                <a:spcPct val="150000"/>
              </a:lnSpc>
              <a:buFont typeface="Wingdings" pitchFamily="2" charset="2"/>
              <a:buChar char="v"/>
            </a:pPr>
            <a:r>
              <a:rPr lang="fa-IR" sz="2000" dirty="0" smtClean="0">
                <a:cs typeface="B Nazanin" pitchFamily="2" charset="-78"/>
              </a:rPr>
              <a:t> </a:t>
            </a:r>
            <a:r>
              <a:rPr lang="fa-IR" sz="2000" dirty="0" smtClean="0">
                <a:solidFill>
                  <a:schemeClr val="accent2">
                    <a:lumMod val="50000"/>
                  </a:schemeClr>
                </a:solidFill>
              </a:rPr>
              <a:t>یک نفر از افراد تیم باید به عنوان سرممیز انتخاب شود</a:t>
            </a:r>
          </a:p>
          <a:p>
            <a:pPr algn="r" rtl="1">
              <a:lnSpc>
                <a:spcPct val="150000"/>
              </a:lnSpc>
              <a:buFont typeface="Wingdings" pitchFamily="2" charset="2"/>
              <a:buChar char="v"/>
            </a:pPr>
            <a:r>
              <a:rPr lang="fa-IR" sz="2000" dirty="0" smtClean="0">
                <a:solidFill>
                  <a:schemeClr val="accent2">
                    <a:lumMod val="50000"/>
                  </a:schemeClr>
                </a:solidFill>
              </a:rPr>
              <a:t> کلیه اعضا تیم باید از طرف مدیر مدرسه ابلاغ داشته باشند</a:t>
            </a:r>
          </a:p>
          <a:p>
            <a:pPr algn="r" rtl="1">
              <a:lnSpc>
                <a:spcPct val="150000"/>
              </a:lnSpc>
              <a:buFont typeface="Wingdings" pitchFamily="2" charset="2"/>
              <a:buChar char="v"/>
            </a:pPr>
            <a:r>
              <a:rPr lang="fa-IR" sz="2000" dirty="0" smtClean="0">
                <a:solidFill>
                  <a:schemeClr val="accent2">
                    <a:lumMod val="50000"/>
                  </a:schemeClr>
                </a:solidFill>
              </a:rPr>
              <a:t> برنامه ریزی برای انجام دوره ای ممیزی داخلی</a:t>
            </a:r>
          </a:p>
          <a:p>
            <a:pPr algn="r" rtl="1">
              <a:lnSpc>
                <a:spcPct val="150000"/>
              </a:lnSpc>
              <a:buFont typeface="Wingdings" pitchFamily="2" charset="2"/>
              <a:buChar char="v"/>
            </a:pPr>
            <a:r>
              <a:rPr lang="fa-IR" sz="2000" dirty="0" smtClean="0">
                <a:solidFill>
                  <a:schemeClr val="accent2">
                    <a:lumMod val="50000"/>
                  </a:schemeClr>
                </a:solidFill>
              </a:rPr>
              <a:t> همکاری با ممیزان خارجی</a:t>
            </a:r>
          </a:p>
          <a:p>
            <a:pPr algn="r" rtl="1">
              <a:lnSpc>
                <a:spcPct val="150000"/>
              </a:lnSpc>
              <a:buFont typeface="Wingdings" pitchFamily="2" charset="2"/>
              <a:buChar char="v"/>
            </a:pPr>
            <a:r>
              <a:rPr lang="fa-IR" sz="2000" dirty="0" smtClean="0">
                <a:solidFill>
                  <a:schemeClr val="accent2">
                    <a:lumMod val="50000"/>
                  </a:schemeClr>
                </a:solidFill>
              </a:rPr>
              <a:t> نظارت بر اجراي برنامه هاي ارايه خدمات و مراقبت هاي سلامت و آموزش سلامت در سطح مدرسه</a:t>
            </a:r>
          </a:p>
          <a:p>
            <a:pPr algn="r" rtl="1">
              <a:lnSpc>
                <a:spcPct val="150000"/>
              </a:lnSpc>
              <a:buFont typeface="Wingdings" pitchFamily="2" charset="2"/>
              <a:buChar char="v"/>
            </a:pPr>
            <a:r>
              <a:rPr lang="fa-IR" sz="2000" dirty="0" smtClean="0">
                <a:solidFill>
                  <a:schemeClr val="accent2">
                    <a:lumMod val="50000"/>
                  </a:schemeClr>
                </a:solidFill>
              </a:rPr>
              <a:t>  برگزاري نمایشگاه، بسیج، مسابقات، نمايش و... با موضوعات سلامت و طراحی دوره های آموزشی و تفریحی در سطح مدرسه</a:t>
            </a:r>
          </a:p>
          <a:p>
            <a:pPr algn="r" rtl="1">
              <a:lnSpc>
                <a:spcPct val="150000"/>
              </a:lnSpc>
              <a:buFont typeface="Wingdings" pitchFamily="2" charset="2"/>
              <a:buChar char="v"/>
            </a:pPr>
            <a:r>
              <a:rPr lang="fa-IR" sz="2000" dirty="0" smtClean="0">
                <a:solidFill>
                  <a:schemeClr val="accent2">
                    <a:lumMod val="50000"/>
                  </a:schemeClr>
                </a:solidFill>
              </a:rPr>
              <a:t> برنامه ريزي براي مشاركت داوطلبان در برنامه هاي ملي و محلي سلامت</a:t>
            </a:r>
          </a:p>
          <a:p>
            <a:pPr algn="r" rtl="1">
              <a:lnSpc>
                <a:spcPct val="150000"/>
              </a:lnSpc>
              <a:buFont typeface="Wingdings" pitchFamily="2" charset="2"/>
              <a:buChar char="v"/>
            </a:pPr>
            <a:r>
              <a:rPr lang="fa-IR" sz="2000" dirty="0" smtClean="0">
                <a:solidFill>
                  <a:schemeClr val="accent2">
                    <a:lumMod val="50000"/>
                  </a:schemeClr>
                </a:solidFill>
              </a:rPr>
              <a:t> کمک به افزایش ارتباط بین مدرسه و برنامه های مراکز بهداشتی، درمانی</a:t>
            </a: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5696" y="332656"/>
            <a:ext cx="6984776" cy="1080120"/>
          </a:xfrm>
        </p:spPr>
        <p:txBody>
          <a:bodyPr>
            <a:normAutofit/>
          </a:bodyPr>
          <a:lstStyle/>
          <a:p>
            <a:pPr algn="r"/>
            <a:r>
              <a:rPr lang="fa-IR" sz="2700" dirty="0" smtClean="0">
                <a:ln>
                  <a:solidFill>
                    <a:sysClr val="windowText" lastClr="000000"/>
                  </a:solidFill>
                </a:ln>
                <a:solidFill>
                  <a:schemeClr val="accent1">
                    <a:lumMod val="75000"/>
                  </a:schemeClr>
                </a:solidFill>
                <a:cs typeface="B Titr" pitchFamily="2" charset="-78"/>
              </a:rPr>
              <a:t>مقایسه مدارس مروج سلامت با مدارس عادی</a:t>
            </a:r>
            <a:r>
              <a:rPr lang="fa-IR" dirty="0" smtClean="0"/>
              <a:t/>
            </a:r>
            <a:br>
              <a:rPr lang="fa-IR" dirty="0" smtClean="0"/>
            </a:br>
            <a:endParaRPr lang="en-US" dirty="0"/>
          </a:p>
        </p:txBody>
      </p:sp>
      <p:sp>
        <p:nvSpPr>
          <p:cNvPr id="3" name="Subtitle 2"/>
          <p:cNvSpPr>
            <a:spLocks noGrp="1"/>
          </p:cNvSpPr>
          <p:nvPr>
            <p:ph type="subTitle" idx="1"/>
          </p:nvPr>
        </p:nvSpPr>
        <p:spPr>
          <a:xfrm>
            <a:off x="2123728" y="1196752"/>
            <a:ext cx="6822504" cy="4752528"/>
          </a:xfrm>
        </p:spPr>
        <p:txBody>
          <a:bodyPr>
            <a:normAutofit/>
          </a:bodyPr>
          <a:lstStyle/>
          <a:p>
            <a:pPr algn="just" rtl="1"/>
            <a:r>
              <a:rPr lang="fa-IR" dirty="0">
                <a:solidFill>
                  <a:schemeClr val="accent2">
                    <a:lumMod val="50000"/>
                  </a:schemeClr>
                </a:solidFill>
              </a:rPr>
              <a:t>مدرسه مروج سلامت به منزله یک نظام برای ارتقای سلامت است که با مشارکت فعالانه اولیا، مربیان و دانش آموزان و با رویکرد توانمندسازی دانش آموزان در زمینه مراقبت از خود، فرهنگ خود مراقبتی و آموزش همسانان و همسالان، منجر به افزایش ظرفیت ها و توانمندسازی مردم در زمینه سالم زندگی کردن، سالم کارکردن و آموزش با کیفیت خواهد شد.</a:t>
            </a:r>
          </a:p>
          <a:p>
            <a:pPr algn="just" rtl="1"/>
            <a:r>
              <a:rPr lang="fa-IR" dirty="0">
                <a:solidFill>
                  <a:schemeClr val="accent2">
                    <a:lumMod val="50000"/>
                  </a:schemeClr>
                </a:solidFill>
              </a:rPr>
              <a:t>کم و کیف کاری در این مدارس و نوع و نحوه اجرای برنامه ها و اصول در نظر گرفته شده برای این مدارس به گونه ای است که طی یک برنامه یک ساله سطح آگاهی دانش آموزان در زمینه سلامت ارتقا می یابد و توان آموزش به سایر دانش آموزان و اعضای خانواده های خود را نیز پیدا می کنند.  </a:t>
            </a:r>
          </a:p>
          <a:p>
            <a:pPr algn="just" rtl="1"/>
            <a:r>
              <a:rPr lang="fa-IR" dirty="0">
                <a:solidFill>
                  <a:schemeClr val="accent2">
                    <a:lumMod val="50000"/>
                  </a:schemeClr>
                </a:solidFill>
              </a:rPr>
              <a:t>اگرچه در مدارس عادی نیز مدرسه باید طبق دستورالعمل های ارسالی و مطابق استانداردها اداره گردد اما در مدارس مروج به دلیل وجود مربی بهداشت و نظارت مستقیم و کامل مراکز بهداشت، پروتکل ها و </a:t>
            </a:r>
            <a:r>
              <a:rPr lang="fa-IR" dirty="0" smtClean="0">
                <a:solidFill>
                  <a:schemeClr val="accent2">
                    <a:lumMod val="50000"/>
                  </a:schemeClr>
                </a:solidFill>
              </a:rPr>
              <a:t>استانداردها </a:t>
            </a:r>
            <a:r>
              <a:rPr lang="fa-IR" dirty="0">
                <a:solidFill>
                  <a:schemeClr val="accent2">
                    <a:lumMod val="50000"/>
                  </a:schemeClr>
                </a:solidFill>
              </a:rPr>
              <a:t>بهتر و دقیق تر اجرا می گردند. </a:t>
            </a:r>
          </a:p>
          <a:p>
            <a:pPr algn="just" rtl="1"/>
            <a:r>
              <a:rPr lang="fa-IR" dirty="0">
                <a:solidFill>
                  <a:schemeClr val="accent2">
                    <a:lumMod val="50000"/>
                  </a:schemeClr>
                </a:solidFill>
              </a:rPr>
              <a:t/>
            </a:r>
            <a:br>
              <a:rPr lang="fa-IR" dirty="0">
                <a:solidFill>
                  <a:schemeClr val="accent2">
                    <a:lumMod val="50000"/>
                  </a:schemeClr>
                </a:solidFill>
              </a:rPr>
            </a:br>
            <a:r>
              <a:rPr lang="fa-IR" dirty="0">
                <a:solidFill>
                  <a:schemeClr val="accent2">
                    <a:lumMod val="50000"/>
                  </a:schemeClr>
                </a:solidFill>
              </a:rPr>
              <a:t>نتیجه ­گیری: نتایج مطالعه، بیانگر موفقیت نسبی طرح مروج سلامت و بهبود بیشترمولفه­های «رفتار بهداشتی اجتماعی» در مدارس مورد بررسی می­باشد. بنابراین پیشنهاد می­گردد این طرح توسعه یافته و در همه مدارس اجرا گردد.</a:t>
            </a:r>
            <a:endParaRPr lang="en-US" dirty="0">
              <a:solidFill>
                <a:schemeClr val="accent2">
                  <a:lumMod val="50000"/>
                </a:schemeClr>
              </a:solidFill>
            </a:endParaRPr>
          </a:p>
        </p:txBody>
      </p:sp>
      <p:sp>
        <p:nvSpPr>
          <p:cNvPr id="4" name="Subtitle 2"/>
          <p:cNvSpPr txBox="1">
            <a:spLocks/>
          </p:cNvSpPr>
          <p:nvPr/>
        </p:nvSpPr>
        <p:spPr>
          <a:xfrm>
            <a:off x="1835696" y="980728"/>
            <a:ext cx="7038528" cy="2088232"/>
          </a:xfrm>
          <a:prstGeom prst="rect">
            <a:avLst/>
          </a:prstGeom>
        </p:spPr>
        <p:txBody>
          <a:bodyPr vert="horz">
            <a:noAutofit/>
          </a:bodyPr>
          <a:lstStyle/>
          <a:p>
            <a:pPr marL="0" marR="0" lvl="0" indent="0" algn="r" defTabSz="914400" rtl="0" eaLnBrk="1" fontAlgn="auto" latinLnBrk="0" hangingPunct="1">
              <a:lnSpc>
                <a:spcPct val="200000"/>
              </a:lnSpc>
              <a:spcBef>
                <a:spcPts val="600"/>
              </a:spcBef>
              <a:spcAft>
                <a:spcPts val="0"/>
              </a:spcAft>
              <a:buClr>
                <a:schemeClr val="accent1"/>
              </a:buClr>
              <a:buSzPct val="70000"/>
              <a:buFont typeface="Wingdings"/>
              <a:buNone/>
              <a:tabLst/>
              <a:defRPr/>
            </a:pPr>
            <a:endParaRPr lang="en-US" b="1" dirty="0">
              <a:solidFill>
                <a:schemeClr val="accent2">
                  <a:lumMod val="50000"/>
                </a:schemeClr>
              </a:solidFill>
            </a:endParaRPr>
          </a:p>
        </p:txBody>
      </p:sp>
      <p:pic>
        <p:nvPicPr>
          <p:cNvPr id="6" name="Audio 5">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3900988609"/>
      </p:ext>
    </p:extLst>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6"/>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28" y="142852"/>
            <a:ext cx="7391174" cy="664840"/>
          </a:xfrm>
        </p:spPr>
        <p:txBody>
          <a:bodyPr>
            <a:normAutofit fontScale="90000"/>
          </a:bodyPr>
          <a:lstStyle/>
          <a:p>
            <a:r>
              <a:rPr lang="fa-IR"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ساختار و وظايف كميته هاي مدارس مروج سلامت مدرسه</a:t>
            </a:r>
            <a:endParaRPr lang="en-US" dirty="0">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sp>
        <p:nvSpPr>
          <p:cNvPr id="3" name="Subtitle 2"/>
          <p:cNvSpPr>
            <a:spLocks noGrp="1"/>
          </p:cNvSpPr>
          <p:nvPr>
            <p:ph type="subTitle" idx="1"/>
          </p:nvPr>
        </p:nvSpPr>
        <p:spPr>
          <a:xfrm>
            <a:off x="1643042" y="1000108"/>
            <a:ext cx="7215238" cy="5374814"/>
          </a:xfrm>
        </p:spPr>
        <p:txBody>
          <a:bodyPr>
            <a:normAutofit lnSpcReduction="10000"/>
          </a:bodyPr>
          <a:lstStyle/>
          <a:p>
            <a:pPr algn="r" rtl="1">
              <a:lnSpc>
                <a:spcPct val="150000"/>
              </a:lnSpc>
              <a:buFont typeface="Wingdings" pitchFamily="2" charset="2"/>
              <a:buChar char="v"/>
            </a:pPr>
            <a:r>
              <a:rPr lang="fa-IR" dirty="0" smtClean="0"/>
              <a:t> </a:t>
            </a:r>
            <a:r>
              <a:rPr lang="fa-IR" dirty="0" smtClean="0">
                <a:solidFill>
                  <a:schemeClr val="accent2">
                    <a:lumMod val="50000"/>
                  </a:schemeClr>
                </a:solidFill>
              </a:rPr>
              <a:t>نظارت بر اجراي برنامه مراقبت هاي سلامت كاركنان</a:t>
            </a:r>
          </a:p>
          <a:p>
            <a:pPr algn="r" rtl="1">
              <a:lnSpc>
                <a:spcPct val="150000"/>
              </a:lnSpc>
              <a:buFont typeface="Wingdings" pitchFamily="2" charset="2"/>
              <a:buChar char="v"/>
            </a:pPr>
            <a:r>
              <a:rPr lang="fa-IR" dirty="0" smtClean="0">
                <a:solidFill>
                  <a:schemeClr val="accent2">
                    <a:lumMod val="50000"/>
                  </a:schemeClr>
                </a:solidFill>
              </a:rPr>
              <a:t> همکاری و پیگیری رفع مشکلات ایمنی، سلامت محیط و نواقص مشاهده شده در مدارسا ز طریق کمیته های شهرستانی</a:t>
            </a:r>
          </a:p>
          <a:p>
            <a:pPr algn="r" rtl="1">
              <a:lnSpc>
                <a:spcPct val="150000"/>
              </a:lnSpc>
              <a:buFont typeface="Wingdings" pitchFamily="2" charset="2"/>
              <a:buChar char="v"/>
            </a:pPr>
            <a:r>
              <a:rPr lang="fa-IR" dirty="0" smtClean="0">
                <a:solidFill>
                  <a:schemeClr val="accent2">
                    <a:lumMod val="50000"/>
                  </a:schemeClr>
                </a:solidFill>
              </a:rPr>
              <a:t> برداشتن گام هایی به منظور ارتقای ایمنی و امنیت مدرسه مانند نرده کشی و تعیین انتظامات</a:t>
            </a:r>
          </a:p>
          <a:p>
            <a:pPr algn="r" rtl="1">
              <a:lnSpc>
                <a:spcPct val="150000"/>
              </a:lnSpc>
              <a:buFont typeface="Wingdings" pitchFamily="2" charset="2"/>
              <a:buChar char="v"/>
            </a:pPr>
            <a:r>
              <a:rPr lang="fa-IR" dirty="0" smtClean="0">
                <a:solidFill>
                  <a:schemeClr val="accent2">
                    <a:lumMod val="50000"/>
                  </a:schemeClr>
                </a:solidFill>
              </a:rPr>
              <a:t> تهیه گزارش و تشویق اعضا به ادامه کار</a:t>
            </a:r>
          </a:p>
          <a:p>
            <a:pPr algn="r" rtl="1">
              <a:lnSpc>
                <a:spcPct val="150000"/>
              </a:lnSpc>
              <a:buFont typeface="Wingdings" pitchFamily="2" charset="2"/>
              <a:buChar char="v"/>
            </a:pPr>
            <a:r>
              <a:rPr lang="fa-IR" dirty="0" smtClean="0">
                <a:solidFill>
                  <a:schemeClr val="accent2">
                    <a:lumMod val="50000"/>
                  </a:schemeClr>
                </a:solidFill>
              </a:rPr>
              <a:t> ارسال گزارش جلسات به سطح بالاتر</a:t>
            </a:r>
          </a:p>
          <a:p>
            <a:pPr algn="r" rtl="1">
              <a:lnSpc>
                <a:spcPct val="150000"/>
              </a:lnSpc>
              <a:buFont typeface="Wingdings" pitchFamily="2" charset="2"/>
              <a:buChar char="v"/>
            </a:pPr>
            <a:r>
              <a:rPr lang="fa-IR" dirty="0" smtClean="0">
                <a:solidFill>
                  <a:schemeClr val="accent2">
                    <a:lumMod val="50000"/>
                  </a:schemeClr>
                </a:solidFill>
              </a:rPr>
              <a:t> انجام سایر اموری که بر حسب مورد از طرف کمیته شهرستانی اعلام می گردد</a:t>
            </a:r>
            <a:endParaRPr lang="fa-IR" sz="2800" dirty="0" smtClean="0">
              <a:solidFill>
                <a:schemeClr val="accent2">
                  <a:lumMod val="50000"/>
                </a:schemeClr>
              </a:solidFill>
            </a:endParaRPr>
          </a:p>
          <a:p>
            <a:pPr algn="r" rtl="1">
              <a:lnSpc>
                <a:spcPct val="150000"/>
              </a:lnSpc>
            </a:pPr>
            <a:r>
              <a:rPr lang="fa-IR" sz="2800"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زمان اجراي كميته ها:</a:t>
            </a:r>
          </a:p>
          <a:p>
            <a:pPr algn="r" rtl="1">
              <a:lnSpc>
                <a:spcPct val="150000"/>
              </a:lnSpc>
            </a:pPr>
            <a:r>
              <a:rPr lang="fa-IR" dirty="0" smtClean="0">
                <a:solidFill>
                  <a:schemeClr val="accent2">
                    <a:lumMod val="50000"/>
                  </a:schemeClr>
                </a:solidFill>
              </a:rPr>
              <a:t>•کمیته های استانی هر 3 ماه یکبار (حداقل 4 بار)</a:t>
            </a:r>
          </a:p>
          <a:p>
            <a:pPr algn="r" rtl="1">
              <a:lnSpc>
                <a:spcPct val="150000"/>
              </a:lnSpc>
            </a:pPr>
            <a:r>
              <a:rPr lang="fa-IR" dirty="0" smtClean="0">
                <a:solidFill>
                  <a:schemeClr val="accent2">
                    <a:lumMod val="50000"/>
                  </a:schemeClr>
                </a:solidFill>
              </a:rPr>
              <a:t>• کمیته های شهرستانی هر 2 ماه یکبار (حداقل 6 بار)</a:t>
            </a:r>
          </a:p>
          <a:p>
            <a:pPr algn="r" rtl="1">
              <a:lnSpc>
                <a:spcPct val="150000"/>
              </a:lnSpc>
            </a:pPr>
            <a:r>
              <a:rPr lang="fa-IR" dirty="0" smtClean="0">
                <a:solidFill>
                  <a:schemeClr val="accent2">
                    <a:lumMod val="50000"/>
                  </a:schemeClr>
                </a:solidFill>
              </a:rPr>
              <a:t>•کمیته های مدرسه هر ماه یکبار (حداقل 9 بار)</a:t>
            </a:r>
            <a:endParaRPr lang="en-US" dirty="0">
              <a:solidFill>
                <a:schemeClr val="accent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260648"/>
            <a:ext cx="7128792" cy="720080"/>
          </a:xfrm>
        </p:spPr>
        <p:txBody>
          <a:bodyPr>
            <a:normAutofit fontScale="90000"/>
          </a:bodyPr>
          <a:lstStyle/>
          <a:p>
            <a:pPr algn="ctr"/>
            <a:r>
              <a:rPr lang="fa-IR"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ساختار و وظايف كميته هاي مدارس مروج سلامت شهرستان</a:t>
            </a:r>
            <a:endParaRPr lang="en-US" dirty="0">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sp>
        <p:nvSpPr>
          <p:cNvPr id="3" name="Subtitle 2"/>
          <p:cNvSpPr>
            <a:spLocks noGrp="1"/>
          </p:cNvSpPr>
          <p:nvPr>
            <p:ph type="subTitle" idx="1"/>
          </p:nvPr>
        </p:nvSpPr>
        <p:spPr>
          <a:xfrm>
            <a:off x="1643042" y="928670"/>
            <a:ext cx="7286676" cy="5786478"/>
          </a:xfrm>
        </p:spPr>
        <p:txBody>
          <a:bodyPr>
            <a:normAutofit lnSpcReduction="10000"/>
          </a:bodyPr>
          <a:lstStyle/>
          <a:p>
            <a:pPr algn="r"/>
            <a:r>
              <a:rPr lang="fa-IR" dirty="0" smtClean="0">
                <a:solidFill>
                  <a:srgbClr val="009900"/>
                </a:solidFill>
              </a:rPr>
              <a:t>كميته اي مركب از ذينفعان :</a:t>
            </a:r>
          </a:p>
          <a:p>
            <a:pPr algn="r"/>
            <a:r>
              <a:rPr lang="fa-IR" dirty="0" smtClean="0">
                <a:solidFill>
                  <a:schemeClr val="accent3">
                    <a:lumMod val="60000"/>
                    <a:lumOff val="40000"/>
                  </a:schemeClr>
                </a:solidFill>
              </a:rPr>
              <a:t>در اداره آموزش و پرورش</a:t>
            </a:r>
          </a:p>
          <a:p>
            <a:pPr algn="r"/>
            <a:r>
              <a:rPr lang="fa-IR" dirty="0" smtClean="0">
                <a:solidFill>
                  <a:schemeClr val="accent2">
                    <a:lumMod val="50000"/>
                  </a:schemeClr>
                </a:solidFill>
              </a:rPr>
              <a:t>• معاون پرورشی و تربیت بدنی یا نماینده تام الاختیار ایشان (دبیر کمیته)</a:t>
            </a:r>
          </a:p>
          <a:p>
            <a:pPr algn="r"/>
            <a:r>
              <a:rPr lang="fa-IR" dirty="0" smtClean="0">
                <a:solidFill>
                  <a:schemeClr val="accent2">
                    <a:lumMod val="50000"/>
                  </a:schemeClr>
                </a:solidFill>
              </a:rPr>
              <a:t>• معاون آموزشی یا نماینده تام الاختیار ایشان</a:t>
            </a:r>
          </a:p>
          <a:p>
            <a:pPr algn="r"/>
            <a:r>
              <a:rPr lang="fa-IR" dirty="0" smtClean="0">
                <a:solidFill>
                  <a:schemeClr val="accent2">
                    <a:lumMod val="50000"/>
                  </a:schemeClr>
                </a:solidFill>
              </a:rPr>
              <a:t>• رئیس گروه سلامت</a:t>
            </a:r>
          </a:p>
          <a:p>
            <a:pPr algn="r"/>
            <a:r>
              <a:rPr lang="fa-IR" dirty="0" smtClean="0">
                <a:solidFill>
                  <a:schemeClr val="accent2">
                    <a:lumMod val="50000"/>
                  </a:schemeClr>
                </a:solidFill>
              </a:rPr>
              <a:t>• رئيس گروه تربيت بدني</a:t>
            </a:r>
          </a:p>
          <a:p>
            <a:pPr algn="r"/>
            <a:r>
              <a:rPr lang="fa-IR" dirty="0" smtClean="0">
                <a:solidFill>
                  <a:schemeClr val="accent2">
                    <a:lumMod val="50000"/>
                  </a:schemeClr>
                </a:solidFill>
              </a:rPr>
              <a:t>• كارشناس مسوول انجمن اوليا و مربيان</a:t>
            </a:r>
          </a:p>
          <a:p>
            <a:pPr algn="r"/>
            <a:r>
              <a:rPr lang="fa-IR" dirty="0" smtClean="0">
                <a:solidFill>
                  <a:schemeClr val="accent2">
                    <a:lumMod val="50000"/>
                  </a:schemeClr>
                </a:solidFill>
              </a:rPr>
              <a:t>• كارشناس مسوول سازمان نوسازي، توسعه و تجهیز مدارس</a:t>
            </a:r>
          </a:p>
          <a:p>
            <a:pPr algn="r"/>
            <a:r>
              <a:rPr lang="fa-IR" dirty="0" smtClean="0">
                <a:solidFill>
                  <a:schemeClr val="accent3">
                    <a:lumMod val="60000"/>
                    <a:lumOff val="40000"/>
                  </a:schemeClr>
                </a:solidFill>
              </a:rPr>
              <a:t>در شبکه بهداشت و درمان شهرستان</a:t>
            </a:r>
          </a:p>
          <a:p>
            <a:pPr algn="r"/>
            <a:r>
              <a:rPr lang="fa-IR" dirty="0" smtClean="0">
                <a:solidFill>
                  <a:schemeClr val="accent2">
                    <a:lumMod val="50000"/>
                  </a:schemeClr>
                </a:solidFill>
              </a:rPr>
              <a:t>• معاون بهداشتی یا نماینده تام الاختیار ایشان (رئیس کمیته)</a:t>
            </a:r>
          </a:p>
          <a:p>
            <a:pPr algn="r"/>
            <a:r>
              <a:rPr lang="fa-IR" dirty="0" smtClean="0">
                <a:solidFill>
                  <a:schemeClr val="accent2">
                    <a:lumMod val="50000"/>
                  </a:schemeClr>
                </a:solidFill>
              </a:rPr>
              <a:t>• کارشناس مسوول سلامت نوجوانان، جوانان ومدارس</a:t>
            </a:r>
          </a:p>
          <a:p>
            <a:pPr algn="r"/>
            <a:r>
              <a:rPr lang="fa-IR" dirty="0" smtClean="0">
                <a:solidFill>
                  <a:schemeClr val="accent2">
                    <a:lumMod val="50000"/>
                  </a:schemeClr>
                </a:solidFill>
              </a:rPr>
              <a:t>• كارشناس مسوول آموزش سلامت</a:t>
            </a:r>
          </a:p>
          <a:p>
            <a:pPr algn="r"/>
            <a:r>
              <a:rPr lang="fa-IR" dirty="0" smtClean="0">
                <a:solidFill>
                  <a:schemeClr val="accent2">
                    <a:lumMod val="50000"/>
                  </a:schemeClr>
                </a:solidFill>
              </a:rPr>
              <a:t>• كارشناس مسوول سلامت محيط و کار</a:t>
            </a:r>
          </a:p>
          <a:p>
            <a:pPr algn="r"/>
            <a:r>
              <a:rPr lang="fa-IR" dirty="0" smtClean="0">
                <a:solidFill>
                  <a:schemeClr val="accent3">
                    <a:lumMod val="60000"/>
                    <a:lumOff val="40000"/>
                  </a:schemeClr>
                </a:solidFill>
              </a:rPr>
              <a:t>ذی نفعان خارجی</a:t>
            </a:r>
          </a:p>
          <a:p>
            <a:pPr algn="r"/>
            <a:r>
              <a:rPr lang="fa-IR" dirty="0" smtClean="0">
                <a:solidFill>
                  <a:schemeClr val="accent2">
                    <a:lumMod val="50000"/>
                  </a:schemeClr>
                </a:solidFill>
              </a:rPr>
              <a:t>• مسوولین فرمانداری</a:t>
            </a:r>
          </a:p>
          <a:p>
            <a:pPr algn="r"/>
            <a:r>
              <a:rPr lang="fa-IR" dirty="0" smtClean="0">
                <a:solidFill>
                  <a:schemeClr val="accent2">
                    <a:lumMod val="50000"/>
                  </a:schemeClr>
                </a:solidFill>
              </a:rPr>
              <a:t>• شورای تامین بهداشت شهرستان</a:t>
            </a:r>
          </a:p>
          <a:p>
            <a:pPr algn="r"/>
            <a:r>
              <a:rPr lang="fa-IR" dirty="0" smtClean="0">
                <a:solidFill>
                  <a:schemeClr val="accent2">
                    <a:lumMod val="50000"/>
                  </a:schemeClr>
                </a:solidFill>
              </a:rPr>
              <a:t>• مسوولین کانون های فرهنگی، هنری مساجد، شهرداری و .....</a:t>
            </a:r>
            <a:endParaRPr lang="en-US" dirty="0">
              <a:solidFill>
                <a:schemeClr val="accent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5696" y="260648"/>
            <a:ext cx="6984776" cy="576064"/>
          </a:xfrm>
        </p:spPr>
        <p:txBody>
          <a:bodyPr>
            <a:normAutofit/>
          </a:bodyPr>
          <a:lstStyle/>
          <a:p>
            <a:pPr algn="ctr"/>
            <a:r>
              <a:rPr lang="fa-IR" sz="2400"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ساختار و وظايف كميته هاي مدارس مروج سلامت شهرستان</a:t>
            </a:r>
            <a:endParaRPr lang="en-US" sz="2400" dirty="0">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sp>
        <p:nvSpPr>
          <p:cNvPr id="3" name="Subtitle 2"/>
          <p:cNvSpPr>
            <a:spLocks noGrp="1"/>
          </p:cNvSpPr>
          <p:nvPr>
            <p:ph type="subTitle" idx="1"/>
          </p:nvPr>
        </p:nvSpPr>
        <p:spPr>
          <a:xfrm>
            <a:off x="755576" y="908720"/>
            <a:ext cx="8136904" cy="5466202"/>
          </a:xfrm>
        </p:spPr>
        <p:txBody>
          <a:bodyPr>
            <a:normAutofit lnSpcReduction="10000"/>
          </a:bodyPr>
          <a:lstStyle/>
          <a:p>
            <a:pPr algn="r" rtl="1"/>
            <a:r>
              <a:rPr lang="fa-IR" dirty="0" smtClean="0">
                <a:solidFill>
                  <a:schemeClr val="accent3">
                    <a:lumMod val="60000"/>
                    <a:lumOff val="40000"/>
                  </a:schemeClr>
                </a:solidFill>
              </a:rPr>
              <a:t>وظايف كميته شهرستانی</a:t>
            </a:r>
          </a:p>
          <a:p>
            <a:pPr algn="r" rtl="1">
              <a:lnSpc>
                <a:spcPct val="150000"/>
              </a:lnSpc>
              <a:buFont typeface="Wingdings" pitchFamily="2" charset="2"/>
              <a:buChar char="v"/>
            </a:pPr>
            <a:r>
              <a:rPr lang="fa-IR" dirty="0" smtClean="0">
                <a:solidFill>
                  <a:schemeClr val="accent2">
                    <a:lumMod val="50000"/>
                  </a:schemeClr>
                </a:solidFill>
              </a:rPr>
              <a:t>نياز سنجي و تعیین امکانات و مشکلات موجود در سطح شهرستان</a:t>
            </a:r>
          </a:p>
          <a:p>
            <a:pPr algn="r" rtl="1">
              <a:lnSpc>
                <a:spcPct val="150000"/>
              </a:lnSpc>
              <a:buFont typeface="Wingdings" pitchFamily="2" charset="2"/>
              <a:buChar char="v"/>
            </a:pPr>
            <a:r>
              <a:rPr lang="fa-IR" dirty="0" smtClean="0">
                <a:solidFill>
                  <a:schemeClr val="accent2">
                    <a:lumMod val="50000"/>
                  </a:schemeClr>
                </a:solidFill>
              </a:rPr>
              <a:t>اخذ سیاست ها، برنامه ها و دستورالعمل ها از کمیته استانی و ابلاغ به کمیته های مدارس</a:t>
            </a:r>
          </a:p>
          <a:p>
            <a:pPr algn="r" rtl="1">
              <a:lnSpc>
                <a:spcPct val="150000"/>
              </a:lnSpc>
              <a:buFont typeface="Wingdings" pitchFamily="2" charset="2"/>
              <a:buChar char="v"/>
            </a:pPr>
            <a:r>
              <a:rPr lang="fa-IR" dirty="0" smtClean="0">
                <a:solidFill>
                  <a:schemeClr val="accent2">
                    <a:lumMod val="50000"/>
                  </a:schemeClr>
                </a:solidFill>
              </a:rPr>
              <a:t>اخذ نقطه نظرات و باز خوردها از کمیته های مدارس و ارائه پیشنهاد ها و نظرات به کمیته استانی</a:t>
            </a:r>
          </a:p>
          <a:p>
            <a:pPr algn="r" rtl="1">
              <a:lnSpc>
                <a:spcPct val="150000"/>
              </a:lnSpc>
              <a:buFont typeface="Wingdings" pitchFamily="2" charset="2"/>
              <a:buChar char="v"/>
            </a:pPr>
            <a:r>
              <a:rPr lang="fa-IR" dirty="0" smtClean="0">
                <a:solidFill>
                  <a:schemeClr val="accent2">
                    <a:lumMod val="50000"/>
                  </a:schemeClr>
                </a:solidFill>
              </a:rPr>
              <a:t>تعيين مدارس مجري در سطح شهرستان</a:t>
            </a:r>
          </a:p>
          <a:p>
            <a:pPr algn="r" rtl="1">
              <a:lnSpc>
                <a:spcPct val="150000"/>
              </a:lnSpc>
              <a:buFont typeface="Wingdings" pitchFamily="2" charset="2"/>
              <a:buChar char="v"/>
            </a:pPr>
            <a:r>
              <a:rPr lang="fa-IR" dirty="0" smtClean="0">
                <a:solidFill>
                  <a:schemeClr val="accent2">
                    <a:lumMod val="50000"/>
                  </a:schemeClr>
                </a:solidFill>
              </a:rPr>
              <a:t>برآورد هزينه ها در سطح شهرستان</a:t>
            </a:r>
          </a:p>
          <a:p>
            <a:pPr algn="r" rtl="1">
              <a:lnSpc>
                <a:spcPct val="150000"/>
              </a:lnSpc>
              <a:buFont typeface="Wingdings" pitchFamily="2" charset="2"/>
              <a:buChar char="v"/>
            </a:pPr>
            <a:r>
              <a:rPr lang="fa-IR" dirty="0" smtClean="0">
                <a:solidFill>
                  <a:schemeClr val="accent2">
                    <a:lumMod val="50000"/>
                  </a:schemeClr>
                </a:solidFill>
              </a:rPr>
              <a:t>بررسي مشكلات موجود و برنامه ريزي براي رفع آنها در سطح شهرستان</a:t>
            </a:r>
          </a:p>
          <a:p>
            <a:pPr algn="r" rtl="1">
              <a:lnSpc>
                <a:spcPct val="150000"/>
              </a:lnSpc>
              <a:buFont typeface="Wingdings" pitchFamily="2" charset="2"/>
              <a:buChar char="v"/>
            </a:pPr>
            <a:r>
              <a:rPr lang="fa-IR" dirty="0" smtClean="0">
                <a:solidFill>
                  <a:schemeClr val="accent2">
                    <a:lumMod val="50000"/>
                  </a:schemeClr>
                </a:solidFill>
              </a:rPr>
              <a:t>طراحی و اجرای برنامه های آموزشی و تفریحی در سطح شهرستان</a:t>
            </a:r>
          </a:p>
          <a:p>
            <a:pPr algn="r" rtl="1">
              <a:lnSpc>
                <a:spcPct val="150000"/>
              </a:lnSpc>
              <a:buFont typeface="Wingdings" pitchFamily="2" charset="2"/>
              <a:buChar char="v"/>
            </a:pPr>
            <a:r>
              <a:rPr lang="fa-IR" dirty="0" smtClean="0">
                <a:solidFill>
                  <a:schemeClr val="accent2">
                    <a:lumMod val="50000"/>
                  </a:schemeClr>
                </a:solidFill>
              </a:rPr>
              <a:t>مشاركت در بازنگري و تدوين شرح وظايف و آ يين نامه اجرايي مدارس مجري برنامه و ضوابط اعطاي نشان</a:t>
            </a:r>
          </a:p>
          <a:p>
            <a:pPr algn="r" rtl="1">
              <a:lnSpc>
                <a:spcPct val="150000"/>
              </a:lnSpc>
              <a:buFont typeface="Wingdings" pitchFamily="2" charset="2"/>
              <a:buChar char="v"/>
            </a:pPr>
            <a:r>
              <a:rPr lang="fa-IR" dirty="0" smtClean="0">
                <a:solidFill>
                  <a:schemeClr val="accent2">
                    <a:lumMod val="50000"/>
                  </a:schemeClr>
                </a:solidFill>
              </a:rPr>
              <a:t>برنامه ريزي واجراي دوره ها و كارگاه هاي آموزشي در سطح شهرستان و در صورت نیاز اجرای آموزش ها برای کمیته های مدارس</a:t>
            </a:r>
          </a:p>
          <a:p>
            <a:pPr algn="r" rtl="1"/>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01014" cy="654032"/>
          </a:xfrm>
        </p:spPr>
        <p:txBody>
          <a:bodyPr>
            <a:normAutofit/>
          </a:bodyPr>
          <a:lstStyle/>
          <a:p>
            <a:pPr algn="ctr"/>
            <a:r>
              <a:rPr lang="fa-IR" sz="2700" b="1"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ساختار و وظايف كميته هاي مدارس مروج سلامت شهرستان</a:t>
            </a:r>
          </a:p>
        </p:txBody>
      </p:sp>
      <p:sp>
        <p:nvSpPr>
          <p:cNvPr id="3" name="Content Placeholder 2"/>
          <p:cNvSpPr>
            <a:spLocks noGrp="1"/>
          </p:cNvSpPr>
          <p:nvPr>
            <p:ph sz="quarter" idx="1"/>
          </p:nvPr>
        </p:nvSpPr>
        <p:spPr>
          <a:xfrm>
            <a:off x="285720" y="1071546"/>
            <a:ext cx="8215370" cy="5402406"/>
          </a:xfrm>
        </p:spPr>
        <p:txBody>
          <a:bodyPr>
            <a:normAutofit/>
          </a:bodyPr>
          <a:lstStyle/>
          <a:p>
            <a:pPr algn="r" rtl="1">
              <a:lnSpc>
                <a:spcPct val="150000"/>
              </a:lnSpc>
              <a:buFont typeface="Wingdings" pitchFamily="2" charset="2"/>
              <a:buChar char="v"/>
            </a:pPr>
            <a:r>
              <a:rPr lang="fa-IR" sz="1800" b="1" dirty="0" smtClean="0">
                <a:solidFill>
                  <a:schemeClr val="accent2">
                    <a:lumMod val="50000"/>
                  </a:schemeClr>
                </a:solidFill>
              </a:rPr>
              <a:t>تشکیل تیم ممیزی خارجی (اعضای تیم ممیزی خارجی عبارتند از کارشناسان مرکز بهداشت شهرستان شامل:کارشناسان سلامت نوجوانان، جوانان و مدارس- آموزش سلامت- بهبود تغذیه- سلامت محیط و کار- میانسالان-مرکز مدیریت بیماری ها که بنا به نیاز و صلاحدید کمیته شهرستانی قابل تغییر می باشد)</a:t>
            </a:r>
          </a:p>
          <a:p>
            <a:pPr algn="r" rtl="1">
              <a:lnSpc>
                <a:spcPct val="150000"/>
              </a:lnSpc>
              <a:buFont typeface="Wingdings" pitchFamily="2" charset="2"/>
              <a:buChar char="v"/>
            </a:pPr>
            <a:r>
              <a:rPr lang="fa-IR" sz="1800" b="1" dirty="0" smtClean="0">
                <a:solidFill>
                  <a:schemeClr val="accent2">
                    <a:lumMod val="50000"/>
                  </a:schemeClr>
                </a:solidFill>
              </a:rPr>
              <a:t>پايش وارزشيابي مدارس مجري طرح (ممیزی خارجی) و اعلام رتبه مدارس به کمیته استانی</a:t>
            </a:r>
          </a:p>
          <a:p>
            <a:pPr algn="r" rtl="1">
              <a:lnSpc>
                <a:spcPct val="150000"/>
              </a:lnSpc>
              <a:buFont typeface="Wingdings" pitchFamily="2" charset="2"/>
              <a:buChar char="v"/>
            </a:pPr>
            <a:r>
              <a:rPr lang="fa-IR" sz="1800" b="1" dirty="0" smtClean="0">
                <a:solidFill>
                  <a:schemeClr val="accent2">
                    <a:lumMod val="50000"/>
                  </a:schemeClr>
                </a:solidFill>
              </a:rPr>
              <a:t>هدایت، نظارت و پايش وارزشيابي برنامه در سطح شهرستان</a:t>
            </a:r>
          </a:p>
          <a:p>
            <a:pPr algn="r" rtl="1">
              <a:lnSpc>
                <a:spcPct val="150000"/>
              </a:lnSpc>
              <a:buFont typeface="Wingdings" pitchFamily="2" charset="2"/>
              <a:buChar char="v"/>
            </a:pPr>
            <a:r>
              <a:rPr lang="fa-IR" sz="1800" b="1" dirty="0" smtClean="0">
                <a:solidFill>
                  <a:schemeClr val="accent2">
                    <a:lumMod val="50000"/>
                  </a:schemeClr>
                </a:solidFill>
              </a:rPr>
              <a:t>نظارت بر حسن اجراي برنامه در سطح مدارس و در صورت نیاز ارائه مشاوره های فنی به مدارس مجری برنامه</a:t>
            </a:r>
          </a:p>
          <a:p>
            <a:pPr algn="r" rtl="1">
              <a:lnSpc>
                <a:spcPct val="150000"/>
              </a:lnSpc>
              <a:buFont typeface="Wingdings" pitchFamily="2" charset="2"/>
              <a:buChar char="v"/>
            </a:pPr>
            <a:r>
              <a:rPr lang="fa-IR" sz="1800" b="1" dirty="0" smtClean="0">
                <a:solidFill>
                  <a:schemeClr val="accent2">
                    <a:lumMod val="50000"/>
                  </a:schemeClr>
                </a:solidFill>
              </a:rPr>
              <a:t>همکاری و پیگیری رفع مشکلات ایمنی، سلامت محیط و نواقص مشاهده شده در مدارس از طریق مرکزبهداشت و اداره کل نوسازی، توسعه و تجهیز مدارس شهرستان</a:t>
            </a:r>
          </a:p>
          <a:p>
            <a:pPr algn="r" rtl="1">
              <a:lnSpc>
                <a:spcPct val="150000"/>
              </a:lnSpc>
              <a:buFont typeface="Wingdings" pitchFamily="2" charset="2"/>
              <a:buChar char="v"/>
            </a:pPr>
            <a:r>
              <a:rPr lang="fa-IR" sz="1800" b="1" dirty="0" smtClean="0">
                <a:solidFill>
                  <a:schemeClr val="accent2">
                    <a:lumMod val="50000"/>
                  </a:schemeClr>
                </a:solidFill>
              </a:rPr>
              <a:t>ارسال گزارش جلسات و عملکرد به سطح بالاتر</a:t>
            </a:r>
          </a:p>
          <a:p>
            <a:pPr algn="r" rtl="1">
              <a:lnSpc>
                <a:spcPct val="150000"/>
              </a:lnSpc>
              <a:buFont typeface="Wingdings" pitchFamily="2" charset="2"/>
              <a:buChar char="v"/>
            </a:pPr>
            <a:r>
              <a:rPr lang="fa-IR" sz="1800" b="1" dirty="0" smtClean="0">
                <a:solidFill>
                  <a:schemeClr val="accent2">
                    <a:lumMod val="50000"/>
                  </a:schemeClr>
                </a:solidFill>
              </a:rPr>
              <a:t>انجام سایر اموری که بر حسب مورد از طرف کمیته استانی اعلام می گردد .</a:t>
            </a:r>
            <a:endParaRPr lang="en-US" sz="1800" b="1" dirty="0" smtClean="0">
              <a:solidFill>
                <a:schemeClr val="accent2">
                  <a:lumMod val="50000"/>
                </a:schemeClr>
              </a:solidFill>
            </a:endParaRPr>
          </a:p>
          <a:p>
            <a:pPr algn="r" rtl="1">
              <a:buNone/>
            </a:pPr>
            <a:endParaRPr lang="fa-IR" dirty="0"/>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348880"/>
            <a:ext cx="7467600" cy="1512168"/>
          </a:xfrm>
        </p:spPr>
        <p:txBody>
          <a:bodyPr>
            <a:normAutofit/>
          </a:bodyPr>
          <a:lstStyle/>
          <a:p>
            <a:pPr algn="ctr"/>
            <a:r>
              <a:rPr lang="fa-IR" sz="5400" b="1"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آشنايي با برخي از مستندات</a:t>
            </a:r>
            <a:endParaRPr lang="fa-IR" sz="5400" dirty="0">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0174"/>
            <a:ext cx="7467600" cy="2214578"/>
          </a:xfrm>
        </p:spPr>
        <p:txBody>
          <a:bodyPr>
            <a:normAutofit/>
          </a:bodyPr>
          <a:lstStyle/>
          <a:p>
            <a:pPr algn="ctr"/>
            <a:r>
              <a:rPr lang="fa-IR" sz="6600" b="1" dirty="0" smtClean="0">
                <a:solidFill>
                  <a:schemeClr val="accent1">
                    <a:lumMod val="75000"/>
                  </a:schemeClr>
                </a:solidFill>
                <a:effectLst>
                  <a:outerShdw blurRad="38100" dist="38100" dir="2700000" algn="tl">
                    <a:srgbClr val="000000">
                      <a:alpha val="43137"/>
                    </a:srgbClr>
                  </a:outerShdw>
                </a:effectLst>
                <a:cs typeface="B Titr"/>
              </a:rPr>
              <a:t>پرونده سلامت مدرسه</a:t>
            </a:r>
            <a:endParaRPr lang="fa-IR" sz="6600" b="1" dirty="0">
              <a:solidFill>
                <a:schemeClr val="accent1">
                  <a:lumMod val="75000"/>
                </a:schemeClr>
              </a:solidFill>
              <a:effectLst>
                <a:outerShdw blurRad="38100" dist="38100" dir="2700000" algn="tl">
                  <a:srgbClr val="000000">
                    <a:alpha val="43137"/>
                  </a:srgbClr>
                </a:outerShdw>
              </a:effectLst>
              <a:cs typeface="B Titr"/>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rtl="1">
              <a:buNone/>
            </a:pPr>
            <a:r>
              <a:rPr lang="fa-IR" sz="6600" b="1" cap="small" dirty="0" smtClean="0">
                <a:ln>
                  <a:solidFill>
                    <a:schemeClr val="tx1">
                      <a:lumMod val="95000"/>
                      <a:lumOff val="5000"/>
                    </a:schemeClr>
                  </a:solidFill>
                </a:ln>
                <a:solidFill>
                  <a:srgbClr val="FF0000"/>
                </a:solidFill>
                <a:latin typeface="+mj-lt"/>
                <a:ea typeface="+mj-ea"/>
                <a:cs typeface="B Titr"/>
              </a:rPr>
              <a:t>شناسنامه سلامت</a:t>
            </a:r>
            <a:endParaRPr lang="en-US" sz="6600" b="1" cap="small" dirty="0" smtClean="0">
              <a:ln>
                <a:solidFill>
                  <a:schemeClr val="tx1">
                    <a:lumMod val="95000"/>
                    <a:lumOff val="5000"/>
                  </a:schemeClr>
                </a:solidFill>
              </a:ln>
              <a:solidFill>
                <a:srgbClr val="FF0000"/>
              </a:solidFill>
              <a:latin typeface="+mj-lt"/>
              <a:ea typeface="+mj-ea"/>
              <a:cs typeface="B Titr"/>
            </a:endParaRPr>
          </a:p>
          <a:p>
            <a:pPr algn="ctr" rtl="1">
              <a:buNone/>
            </a:pPr>
            <a:endParaRPr lang="en-US" sz="6600" b="1" cap="small" dirty="0">
              <a:ln>
                <a:solidFill>
                  <a:schemeClr val="tx1">
                    <a:lumMod val="95000"/>
                    <a:lumOff val="5000"/>
                  </a:schemeClr>
                </a:solidFill>
              </a:ln>
              <a:solidFill>
                <a:srgbClr val="FF0000"/>
              </a:solidFill>
              <a:latin typeface="+mj-lt"/>
              <a:ea typeface="+mj-ea"/>
              <a:cs typeface="B Titr"/>
            </a:endParaRPr>
          </a:p>
          <a:p>
            <a:pPr algn="ctr" rtl="1">
              <a:buNone/>
            </a:pPr>
            <a:r>
              <a:rPr lang="fa-IR" sz="6600" b="1" cap="small" dirty="0" smtClean="0">
                <a:ln>
                  <a:solidFill>
                    <a:schemeClr val="tx1">
                      <a:lumMod val="95000"/>
                      <a:lumOff val="5000"/>
                    </a:schemeClr>
                  </a:solidFill>
                </a:ln>
                <a:solidFill>
                  <a:srgbClr val="FF0000"/>
                </a:solidFill>
                <a:latin typeface="+mj-lt"/>
                <a:ea typeface="+mj-ea"/>
                <a:cs typeface="B Titr"/>
              </a:rPr>
              <a:t> دانش آموزان</a:t>
            </a: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332656"/>
            <a:ext cx="6172200" cy="520824"/>
          </a:xfrm>
        </p:spPr>
        <p:txBody>
          <a:bodyPr>
            <a:noAutofit/>
          </a:bodyPr>
          <a:lstStyle/>
          <a:p>
            <a:pPr algn="ctr"/>
            <a:r>
              <a:rPr lang="fa-IR" sz="3200" dirty="0" smtClean="0">
                <a:ln>
                  <a:solidFill>
                    <a:schemeClr val="tx1">
                      <a:lumMod val="95000"/>
                      <a:lumOff val="5000"/>
                    </a:schemeClr>
                  </a:solidFill>
                </a:ln>
                <a:solidFill>
                  <a:schemeClr val="accent1">
                    <a:lumMod val="75000"/>
                  </a:schemeClr>
                </a:solidFill>
                <a:effectLst>
                  <a:outerShdw blurRad="38100" dist="38100" dir="2700000" algn="tl">
                    <a:srgbClr val="000000">
                      <a:alpha val="43137"/>
                    </a:srgbClr>
                  </a:outerShdw>
                </a:effectLst>
                <a:cs typeface="B Titr" panose="00000700000000000000" pitchFamily="2" charset="-78"/>
              </a:rPr>
              <a:t>برنامه عملياتي</a:t>
            </a:r>
            <a:endParaRPr lang="en-US" sz="3200" dirty="0">
              <a:ln>
                <a:solidFill>
                  <a:schemeClr val="tx1">
                    <a:lumMod val="95000"/>
                    <a:lumOff val="5000"/>
                  </a:schemeClr>
                </a:solidFill>
              </a:ln>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sp>
        <p:nvSpPr>
          <p:cNvPr id="3" name="Subtitle 2"/>
          <p:cNvSpPr>
            <a:spLocks noGrp="1"/>
          </p:cNvSpPr>
          <p:nvPr>
            <p:ph type="subTitle" idx="1"/>
          </p:nvPr>
        </p:nvSpPr>
        <p:spPr>
          <a:xfrm>
            <a:off x="571472" y="1000108"/>
            <a:ext cx="8280920" cy="5572164"/>
          </a:xfrm>
        </p:spPr>
        <p:txBody>
          <a:bodyPr>
            <a:noAutofit/>
          </a:bodyPr>
          <a:lstStyle/>
          <a:p>
            <a:pPr algn="r" rtl="1">
              <a:lnSpc>
                <a:spcPct val="150000"/>
              </a:lnSpc>
            </a:pPr>
            <a:r>
              <a:rPr lang="ar-SA" sz="1600" dirty="0" smtClean="0">
                <a:solidFill>
                  <a:schemeClr val="accent2">
                    <a:lumMod val="50000"/>
                  </a:schemeClr>
                </a:solidFill>
              </a:rPr>
              <a:t>برنامه عملياتي سال تحصيلي ............................. مدرسه مروج سلامت ..............................</a:t>
            </a:r>
            <a:endParaRPr lang="en-US" sz="1600" dirty="0" smtClean="0">
              <a:solidFill>
                <a:schemeClr val="accent2">
                  <a:lumMod val="50000"/>
                </a:schemeClr>
              </a:solidFill>
            </a:endParaRPr>
          </a:p>
          <a:p>
            <a:pPr algn="r" rtl="1">
              <a:lnSpc>
                <a:spcPct val="150000"/>
              </a:lnSpc>
            </a:pPr>
            <a:r>
              <a:rPr lang="ar-SA" sz="1600" dirty="0" smtClean="0">
                <a:solidFill>
                  <a:schemeClr val="accent2">
                    <a:lumMod val="50000"/>
                  </a:schemeClr>
                </a:solidFill>
              </a:rPr>
              <a:t>اطلاعات عمومي مدرسه :</a:t>
            </a:r>
            <a:endParaRPr lang="en-US" sz="1600" dirty="0" smtClean="0">
              <a:solidFill>
                <a:schemeClr val="accent2">
                  <a:lumMod val="50000"/>
                </a:schemeClr>
              </a:solidFill>
            </a:endParaRPr>
          </a:p>
          <a:p>
            <a:pPr algn="r" rtl="1">
              <a:lnSpc>
                <a:spcPct val="150000"/>
              </a:lnSpc>
            </a:pPr>
            <a:r>
              <a:rPr lang="ar-SA" sz="1600" dirty="0" smtClean="0">
                <a:solidFill>
                  <a:schemeClr val="accent2">
                    <a:lumMod val="50000"/>
                  </a:schemeClr>
                </a:solidFill>
              </a:rPr>
              <a:t>منطقه : شهري </a:t>
            </a:r>
            <a:r>
              <a:rPr lang="en-US" sz="1600" dirty="0" smtClean="0">
                <a:solidFill>
                  <a:schemeClr val="accent2">
                    <a:lumMod val="50000"/>
                  </a:schemeClr>
                </a:solidFill>
                <a:sym typeface="Webdings"/>
              </a:rPr>
              <a:t></a:t>
            </a:r>
            <a:r>
              <a:rPr lang="ar-SA" sz="1600" dirty="0" smtClean="0">
                <a:solidFill>
                  <a:schemeClr val="accent2">
                    <a:lumMod val="50000"/>
                  </a:schemeClr>
                </a:solidFill>
              </a:rPr>
              <a:t>	روستايي </a:t>
            </a:r>
            <a:r>
              <a:rPr lang="en-US" sz="1600" dirty="0" smtClean="0">
                <a:solidFill>
                  <a:schemeClr val="accent2">
                    <a:lumMod val="50000"/>
                  </a:schemeClr>
                </a:solidFill>
                <a:sym typeface="Webdings"/>
              </a:rPr>
              <a:t></a:t>
            </a:r>
            <a:r>
              <a:rPr lang="ar-SA" sz="1600" dirty="0" smtClean="0">
                <a:solidFill>
                  <a:schemeClr val="accent2">
                    <a:lumMod val="50000"/>
                  </a:schemeClr>
                </a:solidFill>
              </a:rPr>
              <a:t>	عشاير </a:t>
            </a:r>
            <a:r>
              <a:rPr lang="en-US" sz="1600" dirty="0" smtClean="0">
                <a:solidFill>
                  <a:schemeClr val="accent2">
                    <a:lumMod val="50000"/>
                  </a:schemeClr>
                </a:solidFill>
                <a:sym typeface="Webdings"/>
              </a:rPr>
              <a:t></a:t>
            </a:r>
            <a:endParaRPr lang="en-US" sz="1600" dirty="0" smtClean="0">
              <a:solidFill>
                <a:schemeClr val="accent2">
                  <a:lumMod val="50000"/>
                </a:schemeClr>
              </a:solidFill>
            </a:endParaRPr>
          </a:p>
          <a:p>
            <a:pPr algn="r" rtl="1">
              <a:lnSpc>
                <a:spcPct val="150000"/>
              </a:lnSpc>
            </a:pPr>
            <a:r>
              <a:rPr lang="ar-SA" sz="1600" dirty="0" smtClean="0">
                <a:solidFill>
                  <a:schemeClr val="accent2">
                    <a:lumMod val="50000"/>
                  </a:schemeClr>
                </a:solidFill>
              </a:rPr>
              <a:t>مقطع تحصيلي : ابتدايي </a:t>
            </a:r>
            <a:r>
              <a:rPr lang="en-US" sz="1600" dirty="0" smtClean="0">
                <a:solidFill>
                  <a:schemeClr val="accent2">
                    <a:lumMod val="50000"/>
                  </a:schemeClr>
                </a:solidFill>
                <a:sym typeface="Webdings"/>
              </a:rPr>
              <a:t></a:t>
            </a:r>
            <a:r>
              <a:rPr lang="ar-SA" sz="1600" dirty="0" smtClean="0">
                <a:solidFill>
                  <a:schemeClr val="accent2">
                    <a:lumMod val="50000"/>
                  </a:schemeClr>
                </a:solidFill>
              </a:rPr>
              <a:t> 	راهنمايي </a:t>
            </a:r>
            <a:r>
              <a:rPr lang="en-US" sz="1600" dirty="0" smtClean="0">
                <a:solidFill>
                  <a:schemeClr val="accent2">
                    <a:lumMod val="50000"/>
                  </a:schemeClr>
                </a:solidFill>
                <a:sym typeface="Webdings"/>
              </a:rPr>
              <a:t></a:t>
            </a:r>
            <a:r>
              <a:rPr lang="ar-SA" sz="1600" dirty="0" smtClean="0">
                <a:solidFill>
                  <a:schemeClr val="accent2">
                    <a:lumMod val="50000"/>
                  </a:schemeClr>
                </a:solidFill>
              </a:rPr>
              <a:t> 	دبيرستان </a:t>
            </a:r>
            <a:r>
              <a:rPr lang="en-US" sz="1600" dirty="0" smtClean="0">
                <a:solidFill>
                  <a:schemeClr val="accent2">
                    <a:lumMod val="50000"/>
                  </a:schemeClr>
                </a:solidFill>
                <a:sym typeface="Webdings"/>
              </a:rPr>
              <a:t></a:t>
            </a:r>
            <a:endParaRPr lang="en-US" sz="1600" dirty="0" smtClean="0">
              <a:solidFill>
                <a:schemeClr val="accent2">
                  <a:lumMod val="50000"/>
                </a:schemeClr>
              </a:solidFill>
            </a:endParaRPr>
          </a:p>
          <a:p>
            <a:pPr algn="r" rtl="1">
              <a:lnSpc>
                <a:spcPct val="150000"/>
              </a:lnSpc>
            </a:pPr>
            <a:r>
              <a:rPr lang="ar-SA" sz="1600" dirty="0" smtClean="0">
                <a:solidFill>
                  <a:schemeClr val="accent2">
                    <a:lumMod val="50000"/>
                  </a:schemeClr>
                </a:solidFill>
              </a:rPr>
              <a:t>نوع مدرسه : دولتي </a:t>
            </a:r>
            <a:r>
              <a:rPr lang="en-US" sz="1600" dirty="0" smtClean="0">
                <a:solidFill>
                  <a:schemeClr val="accent2">
                    <a:lumMod val="50000"/>
                  </a:schemeClr>
                </a:solidFill>
                <a:sym typeface="Webdings"/>
              </a:rPr>
              <a:t></a:t>
            </a:r>
            <a:r>
              <a:rPr lang="ar-SA" sz="1600" dirty="0" smtClean="0">
                <a:solidFill>
                  <a:schemeClr val="accent2">
                    <a:lumMod val="50000"/>
                  </a:schemeClr>
                </a:solidFill>
              </a:rPr>
              <a:t>		غير انتفاعي </a:t>
            </a:r>
            <a:r>
              <a:rPr lang="en-US" sz="1600" dirty="0" smtClean="0">
                <a:solidFill>
                  <a:schemeClr val="accent2">
                    <a:lumMod val="50000"/>
                  </a:schemeClr>
                </a:solidFill>
                <a:sym typeface="Webdings"/>
              </a:rPr>
              <a:t></a:t>
            </a:r>
            <a:r>
              <a:rPr lang="ar-SA" sz="1600" dirty="0" smtClean="0">
                <a:solidFill>
                  <a:schemeClr val="accent2">
                    <a:lumMod val="50000"/>
                  </a:schemeClr>
                </a:solidFill>
              </a:rPr>
              <a:t>	غير با ذکر نام </a:t>
            </a:r>
            <a:r>
              <a:rPr lang="en-US" sz="1600" dirty="0" smtClean="0">
                <a:solidFill>
                  <a:schemeClr val="accent2">
                    <a:lumMod val="50000"/>
                  </a:schemeClr>
                </a:solidFill>
                <a:sym typeface="Webdings"/>
              </a:rPr>
              <a:t></a:t>
            </a:r>
            <a:endParaRPr lang="en-US" sz="1600" dirty="0" smtClean="0">
              <a:solidFill>
                <a:schemeClr val="accent2">
                  <a:lumMod val="50000"/>
                </a:schemeClr>
              </a:solidFill>
            </a:endParaRPr>
          </a:p>
          <a:p>
            <a:pPr algn="r" rtl="1">
              <a:lnSpc>
                <a:spcPct val="150000"/>
              </a:lnSpc>
            </a:pPr>
            <a:r>
              <a:rPr lang="ar-SA" sz="1600" dirty="0" smtClean="0">
                <a:solidFill>
                  <a:schemeClr val="accent2">
                    <a:lumMod val="50000"/>
                  </a:schemeClr>
                </a:solidFill>
              </a:rPr>
              <a:t>تعداد دانش آموزان :  .........</a:t>
            </a:r>
            <a:r>
              <a:rPr lang="fa-IR" sz="1600" dirty="0" smtClean="0">
                <a:solidFill>
                  <a:schemeClr val="accent2">
                    <a:lumMod val="50000"/>
                  </a:schemeClr>
                </a:solidFill>
              </a:rPr>
              <a:t>  </a:t>
            </a:r>
            <a:r>
              <a:rPr lang="ar-SA" sz="1600" dirty="0" smtClean="0">
                <a:solidFill>
                  <a:schemeClr val="accent2">
                    <a:lumMod val="50000"/>
                  </a:schemeClr>
                </a:solidFill>
              </a:rPr>
              <a:t> تعداد کارکنان : معلمين ............	سايرکارکنان: ..............</a:t>
            </a:r>
            <a:endParaRPr lang="en-US" sz="1600" dirty="0" smtClean="0">
              <a:solidFill>
                <a:schemeClr val="accent2">
                  <a:lumMod val="50000"/>
                </a:schemeClr>
              </a:solidFill>
            </a:endParaRPr>
          </a:p>
          <a:p>
            <a:pPr algn="r" rtl="1">
              <a:lnSpc>
                <a:spcPct val="150000"/>
              </a:lnSpc>
            </a:pPr>
            <a:r>
              <a:rPr lang="ar-SA" sz="1600" dirty="0" smtClean="0">
                <a:solidFill>
                  <a:schemeClr val="accent2">
                    <a:lumMod val="50000"/>
                  </a:schemeClr>
                </a:solidFill>
              </a:rPr>
              <a:t>مساحت مدرسه : .............................. مساحت فضاي آموزشي :  ......................................</a:t>
            </a:r>
            <a:endParaRPr lang="en-US" sz="1600" dirty="0" smtClean="0">
              <a:solidFill>
                <a:schemeClr val="accent2">
                  <a:lumMod val="50000"/>
                </a:schemeClr>
              </a:solidFill>
            </a:endParaRPr>
          </a:p>
          <a:p>
            <a:pPr algn="r" rtl="1">
              <a:lnSpc>
                <a:spcPct val="150000"/>
              </a:lnSpc>
            </a:pPr>
            <a:r>
              <a:rPr lang="ar-SA" sz="1600" dirty="0" smtClean="0">
                <a:solidFill>
                  <a:schemeClr val="accent2">
                    <a:lumMod val="50000"/>
                  </a:schemeClr>
                </a:solidFill>
              </a:rPr>
              <a:t>تعداد دانش آموزان به تفکيک پايه تحصيلي :</a:t>
            </a:r>
            <a:endParaRPr lang="en-US" sz="1600" dirty="0" smtClean="0">
              <a:solidFill>
                <a:schemeClr val="accent2">
                  <a:lumMod val="50000"/>
                </a:schemeClr>
              </a:solidFill>
            </a:endParaRPr>
          </a:p>
          <a:p>
            <a:pPr algn="r" rtl="1">
              <a:lnSpc>
                <a:spcPct val="150000"/>
              </a:lnSpc>
            </a:pPr>
            <a:r>
              <a:rPr lang="ar-SA" sz="1600" dirty="0" smtClean="0">
                <a:solidFill>
                  <a:schemeClr val="accent2">
                    <a:lumMod val="50000"/>
                  </a:schemeClr>
                </a:solidFill>
              </a:rPr>
              <a:t>اول : ...................... دوم : ....................... سوم : ....................... چهارم : ..................... پنجم : .................. ششم : ....................... </a:t>
            </a:r>
            <a:endParaRPr lang="en-US" sz="1600" dirty="0" smtClean="0">
              <a:solidFill>
                <a:schemeClr val="accent2">
                  <a:lumMod val="50000"/>
                </a:schemeClr>
              </a:solidFill>
            </a:endParaRPr>
          </a:p>
          <a:p>
            <a:pPr algn="r" rtl="1">
              <a:lnSpc>
                <a:spcPct val="150000"/>
              </a:lnSpc>
            </a:pPr>
            <a:r>
              <a:rPr lang="ar-SA" sz="1600" dirty="0" smtClean="0">
                <a:solidFill>
                  <a:schemeClr val="accent2">
                    <a:lumMod val="50000"/>
                  </a:schemeClr>
                </a:solidFill>
              </a:rPr>
              <a:t>تعداد کلاس ها به تفکيک پايه تحصيلي :</a:t>
            </a:r>
            <a:endParaRPr lang="en-US" sz="1600" dirty="0" smtClean="0">
              <a:solidFill>
                <a:schemeClr val="accent2">
                  <a:lumMod val="50000"/>
                </a:schemeClr>
              </a:solidFill>
            </a:endParaRPr>
          </a:p>
          <a:p>
            <a:pPr algn="r" rtl="1">
              <a:lnSpc>
                <a:spcPct val="150000"/>
              </a:lnSpc>
            </a:pPr>
            <a:r>
              <a:rPr lang="ar-SA" sz="1600" dirty="0" smtClean="0">
                <a:solidFill>
                  <a:schemeClr val="accent2">
                    <a:lumMod val="50000"/>
                  </a:schemeClr>
                </a:solidFill>
              </a:rPr>
              <a:t>اول : ...................... دوم : ....................... سوم : ....................... چهارم : ..................... پنجم : .................. ششم : .......................</a:t>
            </a:r>
            <a:endParaRPr lang="en-US" sz="1600" dirty="0" smtClean="0">
              <a:solidFill>
                <a:schemeClr val="accent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260648"/>
            <a:ext cx="6172200" cy="592832"/>
          </a:xfrm>
        </p:spPr>
        <p:txBody>
          <a:bodyPr>
            <a:normAutofit/>
          </a:bodyPr>
          <a:lstStyle/>
          <a:p>
            <a:pPr algn="ctr"/>
            <a:r>
              <a:rPr lang="fa-IR" sz="3200" dirty="0">
                <a:ln>
                  <a:solidFill>
                    <a:schemeClr val="tx1">
                      <a:lumMod val="95000"/>
                      <a:lumOff val="5000"/>
                    </a:schemeClr>
                  </a:solidFill>
                </a:ln>
                <a:solidFill>
                  <a:schemeClr val="accent1">
                    <a:lumMod val="75000"/>
                  </a:schemeClr>
                </a:solidFill>
                <a:effectLst>
                  <a:outerShdw blurRad="38100" dist="38100" dir="2700000" algn="tl">
                    <a:srgbClr val="000000">
                      <a:alpha val="43137"/>
                    </a:srgbClr>
                  </a:outerShdw>
                </a:effectLst>
                <a:cs typeface="B Titr" panose="00000700000000000000" pitchFamily="2" charset="-78"/>
              </a:rPr>
              <a:t>برنامه عملياتي</a:t>
            </a:r>
            <a:endParaRPr lang="en-US" sz="3200" dirty="0">
              <a:ln>
                <a:solidFill>
                  <a:schemeClr val="tx1">
                    <a:lumMod val="95000"/>
                    <a:lumOff val="5000"/>
                  </a:schemeClr>
                </a:solidFill>
              </a:ln>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sp>
        <p:nvSpPr>
          <p:cNvPr id="3" name="Subtitle 2"/>
          <p:cNvSpPr>
            <a:spLocks noGrp="1"/>
          </p:cNvSpPr>
          <p:nvPr>
            <p:ph type="subTitle" idx="1"/>
          </p:nvPr>
        </p:nvSpPr>
        <p:spPr>
          <a:xfrm>
            <a:off x="1259632" y="785794"/>
            <a:ext cx="7488832" cy="5857916"/>
          </a:xfrm>
        </p:spPr>
        <p:txBody>
          <a:bodyPr>
            <a:normAutofit fontScale="92500" lnSpcReduction="20000"/>
          </a:bodyPr>
          <a:lstStyle/>
          <a:p>
            <a:pPr algn="r" rtl="1">
              <a:lnSpc>
                <a:spcPct val="120000"/>
              </a:lnSpc>
            </a:pPr>
            <a:r>
              <a:rPr lang="ar-SA" dirty="0" smtClean="0">
                <a:solidFill>
                  <a:schemeClr val="accent2">
                    <a:lumMod val="50000"/>
                  </a:schemeClr>
                </a:solidFill>
              </a:rPr>
              <a:t>مراقبت بهداشت : دارد </a:t>
            </a:r>
            <a:r>
              <a:rPr lang="en-US" dirty="0" smtClean="0">
                <a:solidFill>
                  <a:schemeClr val="accent2">
                    <a:lumMod val="50000"/>
                  </a:schemeClr>
                </a:solidFill>
                <a:sym typeface="Webdings"/>
              </a:rPr>
              <a:t></a:t>
            </a:r>
            <a:r>
              <a:rPr lang="ar-SA" dirty="0" smtClean="0">
                <a:solidFill>
                  <a:schemeClr val="accent2">
                    <a:lumMod val="50000"/>
                  </a:schemeClr>
                </a:solidFill>
              </a:rPr>
              <a:t>	ندارد</a:t>
            </a:r>
            <a:r>
              <a:rPr lang="en-US" dirty="0" smtClean="0">
                <a:solidFill>
                  <a:schemeClr val="accent2">
                    <a:lumMod val="50000"/>
                  </a:schemeClr>
                </a:solidFill>
                <a:sym typeface="Webdings"/>
              </a:rPr>
              <a:t></a:t>
            </a:r>
            <a:r>
              <a:rPr lang="ar-SA" dirty="0" smtClean="0">
                <a:solidFill>
                  <a:schemeClr val="accent2">
                    <a:lumMod val="50000"/>
                  </a:schemeClr>
                </a:solidFill>
              </a:rPr>
              <a:t>		</a:t>
            </a:r>
            <a:endParaRPr lang="en-US" dirty="0" smtClean="0">
              <a:solidFill>
                <a:schemeClr val="accent2">
                  <a:lumMod val="50000"/>
                </a:schemeClr>
              </a:solidFill>
            </a:endParaRPr>
          </a:p>
          <a:p>
            <a:pPr algn="r" rtl="1">
              <a:lnSpc>
                <a:spcPct val="120000"/>
              </a:lnSpc>
            </a:pPr>
            <a:r>
              <a:rPr lang="ar-SA" dirty="0" smtClean="0">
                <a:solidFill>
                  <a:schemeClr val="accent2">
                    <a:lumMod val="50000"/>
                  </a:schemeClr>
                </a:solidFill>
              </a:rPr>
              <a:t>مشاور: 		دارد </a:t>
            </a:r>
            <a:r>
              <a:rPr lang="en-US" dirty="0" smtClean="0">
                <a:solidFill>
                  <a:schemeClr val="accent2">
                    <a:lumMod val="50000"/>
                  </a:schemeClr>
                </a:solidFill>
                <a:sym typeface="Webdings"/>
              </a:rPr>
              <a:t></a:t>
            </a:r>
            <a:r>
              <a:rPr lang="ar-SA" dirty="0" smtClean="0">
                <a:solidFill>
                  <a:schemeClr val="accent2">
                    <a:lumMod val="50000"/>
                  </a:schemeClr>
                </a:solidFill>
              </a:rPr>
              <a:t>	ندارد </a:t>
            </a:r>
            <a:r>
              <a:rPr lang="en-US" dirty="0" smtClean="0">
                <a:solidFill>
                  <a:schemeClr val="accent2">
                    <a:lumMod val="50000"/>
                  </a:schemeClr>
                </a:solidFill>
                <a:sym typeface="Webdings"/>
              </a:rPr>
              <a:t></a:t>
            </a:r>
            <a:endParaRPr lang="en-US" dirty="0" smtClean="0">
              <a:solidFill>
                <a:schemeClr val="accent2">
                  <a:lumMod val="50000"/>
                </a:schemeClr>
              </a:solidFill>
            </a:endParaRPr>
          </a:p>
          <a:p>
            <a:pPr algn="r" rtl="1">
              <a:lnSpc>
                <a:spcPct val="120000"/>
              </a:lnSpc>
            </a:pPr>
            <a:r>
              <a:rPr lang="ar-SA" dirty="0" smtClean="0">
                <a:solidFill>
                  <a:schemeClr val="accent2">
                    <a:lumMod val="50000"/>
                  </a:schemeClr>
                </a:solidFill>
              </a:rPr>
              <a:t>خدمتگزار : 	دارد</a:t>
            </a:r>
            <a:r>
              <a:rPr lang="en-US" dirty="0" smtClean="0">
                <a:solidFill>
                  <a:schemeClr val="accent2">
                    <a:lumMod val="50000"/>
                  </a:schemeClr>
                </a:solidFill>
                <a:sym typeface="Webdings"/>
              </a:rPr>
              <a:t></a:t>
            </a:r>
            <a:r>
              <a:rPr lang="ar-SA" dirty="0" smtClean="0">
                <a:solidFill>
                  <a:schemeClr val="accent2">
                    <a:lumMod val="50000"/>
                  </a:schemeClr>
                </a:solidFill>
              </a:rPr>
              <a:t>	ندارد </a:t>
            </a:r>
            <a:r>
              <a:rPr lang="en-US" dirty="0" smtClean="0">
                <a:solidFill>
                  <a:schemeClr val="accent2">
                    <a:lumMod val="50000"/>
                  </a:schemeClr>
                </a:solidFill>
                <a:sym typeface="Webdings"/>
              </a:rPr>
              <a:t></a:t>
            </a:r>
            <a:endParaRPr lang="en-US" dirty="0" smtClean="0">
              <a:solidFill>
                <a:schemeClr val="accent2">
                  <a:lumMod val="50000"/>
                </a:schemeClr>
              </a:solidFill>
            </a:endParaRPr>
          </a:p>
          <a:p>
            <a:pPr algn="r" rtl="1">
              <a:lnSpc>
                <a:spcPct val="120000"/>
              </a:lnSpc>
            </a:pPr>
            <a:r>
              <a:rPr lang="ar-SA" dirty="0" smtClean="0">
                <a:solidFill>
                  <a:schemeClr val="accent2">
                    <a:lumMod val="50000"/>
                  </a:schemeClr>
                </a:solidFill>
              </a:rPr>
              <a:t>اتاق بهداشت : 	دارد </a:t>
            </a:r>
            <a:r>
              <a:rPr lang="en-US" dirty="0" smtClean="0">
                <a:solidFill>
                  <a:schemeClr val="accent2">
                    <a:lumMod val="50000"/>
                  </a:schemeClr>
                </a:solidFill>
                <a:sym typeface="Webdings"/>
              </a:rPr>
              <a:t></a:t>
            </a:r>
            <a:r>
              <a:rPr lang="ar-SA" dirty="0" smtClean="0">
                <a:solidFill>
                  <a:schemeClr val="accent2">
                    <a:lumMod val="50000"/>
                  </a:schemeClr>
                </a:solidFill>
              </a:rPr>
              <a:t>	ندارد </a:t>
            </a:r>
            <a:r>
              <a:rPr lang="en-US" dirty="0" smtClean="0">
                <a:solidFill>
                  <a:schemeClr val="accent2">
                    <a:lumMod val="50000"/>
                  </a:schemeClr>
                </a:solidFill>
                <a:sym typeface="Webdings"/>
              </a:rPr>
              <a:t></a:t>
            </a:r>
            <a:endParaRPr lang="en-US" dirty="0" smtClean="0">
              <a:solidFill>
                <a:schemeClr val="accent2">
                  <a:lumMod val="50000"/>
                </a:schemeClr>
              </a:solidFill>
            </a:endParaRPr>
          </a:p>
          <a:p>
            <a:pPr algn="r" rtl="1">
              <a:lnSpc>
                <a:spcPct val="120000"/>
              </a:lnSpc>
            </a:pPr>
            <a:r>
              <a:rPr lang="ar-SA" dirty="0" smtClean="0">
                <a:solidFill>
                  <a:schemeClr val="accent2">
                    <a:lumMod val="50000"/>
                  </a:schemeClr>
                </a:solidFill>
              </a:rPr>
              <a:t>اتاق ورزش : 	دارد</a:t>
            </a:r>
            <a:r>
              <a:rPr lang="en-US" dirty="0" smtClean="0">
                <a:solidFill>
                  <a:schemeClr val="accent2">
                    <a:lumMod val="50000"/>
                  </a:schemeClr>
                </a:solidFill>
                <a:sym typeface="Webdings"/>
              </a:rPr>
              <a:t></a:t>
            </a:r>
            <a:r>
              <a:rPr lang="ar-SA" dirty="0" smtClean="0">
                <a:solidFill>
                  <a:schemeClr val="accent2">
                    <a:lumMod val="50000"/>
                  </a:schemeClr>
                </a:solidFill>
              </a:rPr>
              <a:t>	ندارد</a:t>
            </a:r>
            <a:r>
              <a:rPr lang="en-US" dirty="0" smtClean="0">
                <a:solidFill>
                  <a:schemeClr val="accent2">
                    <a:lumMod val="50000"/>
                  </a:schemeClr>
                </a:solidFill>
                <a:sym typeface="Webdings"/>
              </a:rPr>
              <a:t></a:t>
            </a:r>
            <a:endParaRPr lang="en-US" dirty="0" smtClean="0">
              <a:solidFill>
                <a:schemeClr val="accent2">
                  <a:lumMod val="50000"/>
                </a:schemeClr>
              </a:solidFill>
            </a:endParaRPr>
          </a:p>
          <a:p>
            <a:pPr algn="r" rtl="1">
              <a:lnSpc>
                <a:spcPct val="120000"/>
              </a:lnSpc>
            </a:pPr>
            <a:r>
              <a:rPr lang="ar-SA" dirty="0" smtClean="0">
                <a:solidFill>
                  <a:schemeClr val="accent2">
                    <a:lumMod val="50000"/>
                  </a:schemeClr>
                </a:solidFill>
              </a:rPr>
              <a:t>مراکز فرهنگي ، اجتماعي ، مذهبي در اطراف مدرسه :</a:t>
            </a:r>
            <a:endParaRPr lang="en-US" dirty="0" smtClean="0">
              <a:solidFill>
                <a:schemeClr val="accent2">
                  <a:lumMod val="50000"/>
                </a:schemeClr>
              </a:solidFill>
            </a:endParaRPr>
          </a:p>
          <a:p>
            <a:pPr algn="r" rtl="1">
              <a:lnSpc>
                <a:spcPct val="120000"/>
              </a:lnSpc>
            </a:pPr>
            <a:r>
              <a:rPr lang="ar-SA" dirty="0" smtClean="0">
                <a:solidFill>
                  <a:schemeClr val="accent2">
                    <a:lumMod val="50000"/>
                  </a:schemeClr>
                </a:solidFill>
              </a:rPr>
              <a:t>شبکه داوطلبان سلامت فعال : دارد </a:t>
            </a:r>
            <a:r>
              <a:rPr lang="en-US" dirty="0" smtClean="0">
                <a:solidFill>
                  <a:schemeClr val="accent2">
                    <a:lumMod val="50000"/>
                  </a:schemeClr>
                </a:solidFill>
                <a:sym typeface="Webdings"/>
              </a:rPr>
              <a:t></a:t>
            </a:r>
            <a:r>
              <a:rPr lang="ar-SA" dirty="0" smtClean="0">
                <a:solidFill>
                  <a:schemeClr val="accent2">
                    <a:lumMod val="50000"/>
                  </a:schemeClr>
                </a:solidFill>
              </a:rPr>
              <a:t>	ندارد</a:t>
            </a:r>
            <a:r>
              <a:rPr lang="en-US" dirty="0" smtClean="0">
                <a:solidFill>
                  <a:schemeClr val="accent2">
                    <a:lumMod val="50000"/>
                  </a:schemeClr>
                </a:solidFill>
                <a:sym typeface="Webdings"/>
              </a:rPr>
              <a:t></a:t>
            </a:r>
            <a:endParaRPr lang="en-US" dirty="0" smtClean="0">
              <a:solidFill>
                <a:schemeClr val="accent2">
                  <a:lumMod val="50000"/>
                </a:schemeClr>
              </a:solidFill>
            </a:endParaRPr>
          </a:p>
          <a:p>
            <a:pPr algn="r" rtl="1">
              <a:lnSpc>
                <a:spcPct val="120000"/>
              </a:lnSpc>
            </a:pPr>
            <a:r>
              <a:rPr lang="ar-SA" dirty="0" smtClean="0">
                <a:solidFill>
                  <a:schemeClr val="accent2">
                    <a:lumMod val="50000"/>
                  </a:schemeClr>
                </a:solidFill>
              </a:rPr>
              <a:t>وسايل کمک آموزشي : </a:t>
            </a:r>
            <a:endParaRPr lang="en-US" dirty="0" smtClean="0">
              <a:solidFill>
                <a:schemeClr val="accent2">
                  <a:lumMod val="50000"/>
                </a:schemeClr>
              </a:solidFill>
            </a:endParaRPr>
          </a:p>
          <a:p>
            <a:pPr algn="r" rtl="1">
              <a:lnSpc>
                <a:spcPct val="120000"/>
              </a:lnSpc>
            </a:pPr>
            <a:r>
              <a:rPr lang="ar-SA" dirty="0" smtClean="0">
                <a:solidFill>
                  <a:schemeClr val="accent2">
                    <a:lumMod val="50000"/>
                  </a:schemeClr>
                </a:solidFill>
              </a:rPr>
              <a:t>تجهيزات اتاق بهداشت : کامل </a:t>
            </a:r>
            <a:r>
              <a:rPr lang="en-US" dirty="0" smtClean="0">
                <a:solidFill>
                  <a:schemeClr val="accent2">
                    <a:lumMod val="50000"/>
                  </a:schemeClr>
                </a:solidFill>
                <a:sym typeface="Webdings"/>
              </a:rPr>
              <a:t></a:t>
            </a:r>
            <a:r>
              <a:rPr lang="ar-SA" dirty="0" smtClean="0">
                <a:solidFill>
                  <a:schemeClr val="accent2">
                    <a:lumMod val="50000"/>
                  </a:schemeClr>
                </a:solidFill>
              </a:rPr>
              <a:t> 	ناقص </a:t>
            </a:r>
            <a:r>
              <a:rPr lang="en-US" dirty="0" smtClean="0">
                <a:solidFill>
                  <a:schemeClr val="accent2">
                    <a:lumMod val="50000"/>
                  </a:schemeClr>
                </a:solidFill>
                <a:sym typeface="Webdings"/>
              </a:rPr>
              <a:t></a:t>
            </a:r>
            <a:endParaRPr lang="en-US" dirty="0" smtClean="0">
              <a:solidFill>
                <a:schemeClr val="accent2">
                  <a:lumMod val="50000"/>
                </a:schemeClr>
              </a:solidFill>
            </a:endParaRPr>
          </a:p>
          <a:p>
            <a:pPr algn="r" rtl="1">
              <a:lnSpc>
                <a:spcPct val="120000"/>
              </a:lnSpc>
            </a:pPr>
            <a:r>
              <a:rPr lang="ar-SA" dirty="0" smtClean="0">
                <a:solidFill>
                  <a:schemeClr val="accent2">
                    <a:lumMod val="50000"/>
                  </a:schemeClr>
                </a:solidFill>
              </a:rPr>
              <a:t>در صورت داشتن نواقص ذکر گردد : </a:t>
            </a:r>
            <a:endParaRPr lang="en-US" dirty="0" smtClean="0">
              <a:solidFill>
                <a:schemeClr val="accent2">
                  <a:lumMod val="50000"/>
                </a:schemeClr>
              </a:solidFill>
            </a:endParaRPr>
          </a:p>
          <a:p>
            <a:pPr algn="r" rtl="1">
              <a:lnSpc>
                <a:spcPct val="120000"/>
              </a:lnSpc>
            </a:pPr>
            <a:r>
              <a:rPr lang="ar-SA" dirty="0" smtClean="0">
                <a:solidFill>
                  <a:schemeClr val="accent2">
                    <a:lumMod val="50000"/>
                  </a:schemeClr>
                </a:solidFill>
              </a:rPr>
              <a:t>اسامي اعضاء تيم مروج سلامت (مشارکت کننده در ارتقاء سلامت مدرسه ) :</a:t>
            </a:r>
            <a:endParaRPr lang="en-US" dirty="0" smtClean="0">
              <a:solidFill>
                <a:schemeClr val="accent2">
                  <a:lumMod val="50000"/>
                </a:schemeClr>
              </a:solidFill>
            </a:endParaRPr>
          </a:p>
          <a:p>
            <a:pPr algn="r" rtl="1">
              <a:lnSpc>
                <a:spcPct val="120000"/>
              </a:lnSpc>
            </a:pPr>
            <a:r>
              <a:rPr lang="ar-SA" dirty="0" smtClean="0">
                <a:solidFill>
                  <a:schemeClr val="accent2">
                    <a:lumMod val="50000"/>
                  </a:schemeClr>
                </a:solidFill>
              </a:rPr>
              <a:t>اولياء :</a:t>
            </a:r>
            <a:endParaRPr lang="en-US" dirty="0" smtClean="0">
              <a:solidFill>
                <a:schemeClr val="accent2">
                  <a:lumMod val="50000"/>
                </a:schemeClr>
              </a:solidFill>
            </a:endParaRPr>
          </a:p>
          <a:p>
            <a:pPr algn="r" rtl="1">
              <a:lnSpc>
                <a:spcPct val="120000"/>
              </a:lnSpc>
            </a:pPr>
            <a:r>
              <a:rPr lang="ar-SA" dirty="0" smtClean="0">
                <a:solidFill>
                  <a:schemeClr val="accent2">
                    <a:lumMod val="50000"/>
                  </a:schemeClr>
                </a:solidFill>
              </a:rPr>
              <a:t>مربيان :</a:t>
            </a:r>
            <a:endParaRPr lang="en-US" dirty="0" smtClean="0">
              <a:solidFill>
                <a:schemeClr val="accent2">
                  <a:lumMod val="50000"/>
                </a:schemeClr>
              </a:solidFill>
            </a:endParaRPr>
          </a:p>
          <a:p>
            <a:pPr algn="r" rtl="1">
              <a:lnSpc>
                <a:spcPct val="120000"/>
              </a:lnSpc>
            </a:pPr>
            <a:r>
              <a:rPr lang="ar-SA" dirty="0" smtClean="0">
                <a:solidFill>
                  <a:schemeClr val="accent2">
                    <a:lumMod val="50000"/>
                  </a:schemeClr>
                </a:solidFill>
              </a:rPr>
              <a:t>دانش آموزان :</a:t>
            </a:r>
            <a:endParaRPr lang="en-US" dirty="0" smtClean="0">
              <a:solidFill>
                <a:schemeClr val="accent2">
                  <a:lumMod val="50000"/>
                </a:schemeClr>
              </a:solidFill>
            </a:endParaRPr>
          </a:p>
          <a:p>
            <a:pPr algn="r" rtl="1">
              <a:lnSpc>
                <a:spcPct val="120000"/>
              </a:lnSpc>
            </a:pPr>
            <a:r>
              <a:rPr lang="ar-SA" dirty="0" smtClean="0">
                <a:solidFill>
                  <a:schemeClr val="accent2">
                    <a:lumMod val="50000"/>
                  </a:schemeClr>
                </a:solidFill>
              </a:rPr>
              <a:t>معلمين : </a:t>
            </a:r>
            <a:endParaRPr lang="en-US" dirty="0" smtClean="0">
              <a:solidFill>
                <a:schemeClr val="accent2">
                  <a:lumMod val="50000"/>
                </a:schemeClr>
              </a:solidFill>
            </a:endParaRPr>
          </a:p>
          <a:p>
            <a:pPr algn="r" rtl="1">
              <a:lnSpc>
                <a:spcPct val="120000"/>
              </a:lnSpc>
            </a:pPr>
            <a:r>
              <a:rPr lang="ar-SA" dirty="0" smtClean="0">
                <a:solidFill>
                  <a:schemeClr val="accent2">
                    <a:lumMod val="50000"/>
                  </a:schemeClr>
                </a:solidFill>
              </a:rPr>
              <a:t>س</a:t>
            </a:r>
            <a:r>
              <a:rPr lang="fa-IR" dirty="0" smtClean="0">
                <a:solidFill>
                  <a:schemeClr val="accent2">
                    <a:lumMod val="50000"/>
                  </a:schemeClr>
                </a:solidFill>
              </a:rPr>
              <a:t>ا</a:t>
            </a:r>
            <a:r>
              <a:rPr lang="ar-SA" dirty="0" smtClean="0">
                <a:solidFill>
                  <a:schemeClr val="accent2">
                    <a:lumMod val="50000"/>
                  </a:schemeClr>
                </a:solidFill>
              </a:rPr>
              <a:t>ير کارکنان :</a:t>
            </a:r>
            <a:endParaRPr lang="en-US" dirty="0" smtClean="0">
              <a:solidFill>
                <a:schemeClr val="accent2">
                  <a:lumMod val="50000"/>
                </a:schemeClr>
              </a:solidFill>
            </a:endParaRPr>
          </a:p>
          <a:p>
            <a:pPr algn="r" rtl="1">
              <a:lnSpc>
                <a:spcPct val="120000"/>
              </a:lnSpc>
            </a:pPr>
            <a:r>
              <a:rPr lang="ar-SA" dirty="0" smtClean="0">
                <a:solidFill>
                  <a:schemeClr val="accent2">
                    <a:lumMod val="50000"/>
                  </a:schemeClr>
                </a:solidFill>
              </a:rPr>
              <a:t>شوراهاي محلي :</a:t>
            </a:r>
            <a:endParaRPr lang="en-US" dirty="0" smtClean="0">
              <a:solidFill>
                <a:schemeClr val="accent2">
                  <a:lumMod val="50000"/>
                </a:schemeClr>
              </a:solidFill>
            </a:endParaRPr>
          </a:p>
          <a:p>
            <a:pPr algn="r" rtl="1">
              <a:lnSpc>
                <a:spcPct val="120000"/>
              </a:lnSpc>
            </a:pPr>
            <a:endParaRPr lang="en-US" dirty="0" smtClean="0">
              <a:solidFill>
                <a:schemeClr val="accent2">
                  <a:lumMod val="50000"/>
                </a:schemeClr>
              </a:solidFill>
            </a:endParaRPr>
          </a:p>
          <a:p>
            <a:pPr algn="r" rtl="1"/>
            <a:endParaRPr lang="en-US" dirty="0">
              <a:solidFill>
                <a:schemeClr val="accent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9752" y="332656"/>
            <a:ext cx="6172200" cy="664840"/>
          </a:xfrm>
        </p:spPr>
        <p:txBody>
          <a:bodyPr>
            <a:normAutofit/>
          </a:bodyPr>
          <a:lstStyle/>
          <a:p>
            <a:pPr algn="ctr"/>
            <a:r>
              <a:rPr lang="fa-IR" sz="3200" dirty="0">
                <a:ln>
                  <a:solidFill>
                    <a:schemeClr val="tx1">
                      <a:lumMod val="95000"/>
                      <a:lumOff val="5000"/>
                    </a:schemeClr>
                  </a:solidFill>
                </a:ln>
                <a:solidFill>
                  <a:schemeClr val="accent1">
                    <a:lumMod val="75000"/>
                  </a:schemeClr>
                </a:solidFill>
                <a:effectLst>
                  <a:outerShdw blurRad="38100" dist="38100" dir="2700000" algn="tl">
                    <a:srgbClr val="000000">
                      <a:alpha val="43137"/>
                    </a:srgbClr>
                  </a:outerShdw>
                </a:effectLst>
                <a:cs typeface="B Titr" panose="00000700000000000000" pitchFamily="2" charset="-78"/>
              </a:rPr>
              <a:t>برنامه عملياتي</a:t>
            </a:r>
            <a:endParaRPr lang="en-US" sz="3200" dirty="0">
              <a:ln>
                <a:solidFill>
                  <a:schemeClr val="tx1">
                    <a:lumMod val="95000"/>
                    <a:lumOff val="5000"/>
                  </a:schemeClr>
                </a:solidFill>
              </a:ln>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sp>
        <p:nvSpPr>
          <p:cNvPr id="3" name="Subtitle 2"/>
          <p:cNvSpPr>
            <a:spLocks noGrp="1"/>
          </p:cNvSpPr>
          <p:nvPr>
            <p:ph type="subTitle" idx="1"/>
          </p:nvPr>
        </p:nvSpPr>
        <p:spPr>
          <a:xfrm>
            <a:off x="357158" y="1052736"/>
            <a:ext cx="8463314" cy="5322186"/>
          </a:xfrm>
        </p:spPr>
        <p:txBody>
          <a:bodyPr>
            <a:normAutofit/>
          </a:bodyPr>
          <a:lstStyle/>
          <a:p>
            <a:pPr algn="r" rtl="1"/>
            <a:r>
              <a:rPr lang="ar-SA" dirty="0" smtClean="0">
                <a:solidFill>
                  <a:schemeClr val="accent2">
                    <a:lumMod val="50000"/>
                  </a:schemeClr>
                </a:solidFill>
              </a:rPr>
              <a:t>تعداد دانش آموزاني که به طور فعال در برنامه هاي درج سلامت همکاري دارند به تفکيک پايه تحصيلي :</a:t>
            </a:r>
            <a:endParaRPr lang="en-US" dirty="0" smtClean="0">
              <a:solidFill>
                <a:schemeClr val="accent2">
                  <a:lumMod val="50000"/>
                </a:schemeClr>
              </a:solidFill>
            </a:endParaRPr>
          </a:p>
          <a:p>
            <a:pPr algn="r" rtl="1"/>
            <a:r>
              <a:rPr lang="ar-SA" dirty="0" smtClean="0">
                <a:solidFill>
                  <a:schemeClr val="accent2">
                    <a:lumMod val="50000"/>
                  </a:schemeClr>
                </a:solidFill>
              </a:rPr>
              <a:t>اول : .......... دوم : .......... سوم : ........ چهارم : ......</a:t>
            </a:r>
            <a:r>
              <a:rPr lang="fa-IR" dirty="0" smtClean="0">
                <a:solidFill>
                  <a:schemeClr val="accent2">
                    <a:lumMod val="50000"/>
                  </a:schemeClr>
                </a:solidFill>
              </a:rPr>
              <a:t>..</a:t>
            </a:r>
            <a:r>
              <a:rPr lang="ar-SA" dirty="0" smtClean="0">
                <a:solidFill>
                  <a:schemeClr val="accent2">
                    <a:lumMod val="50000"/>
                  </a:schemeClr>
                </a:solidFill>
              </a:rPr>
              <a:t> پنجم : .......... ششم : .........</a:t>
            </a:r>
            <a:endParaRPr lang="en-US" dirty="0" smtClean="0">
              <a:solidFill>
                <a:schemeClr val="accent2">
                  <a:lumMod val="50000"/>
                </a:schemeClr>
              </a:solidFill>
            </a:endParaRPr>
          </a:p>
          <a:p>
            <a:pPr algn="r" rtl="1"/>
            <a:r>
              <a:rPr lang="ar-SA" dirty="0" smtClean="0">
                <a:solidFill>
                  <a:schemeClr val="accent2">
                    <a:lumMod val="50000"/>
                  </a:schemeClr>
                </a:solidFill>
              </a:rPr>
              <a:t> </a:t>
            </a:r>
            <a:endParaRPr lang="en-US" dirty="0" smtClean="0">
              <a:solidFill>
                <a:schemeClr val="accent2">
                  <a:lumMod val="50000"/>
                </a:schemeClr>
              </a:solidFill>
            </a:endParaRPr>
          </a:p>
          <a:p>
            <a:pPr algn="r" rtl="1"/>
            <a:r>
              <a:rPr lang="ar-SA" dirty="0" smtClean="0">
                <a:solidFill>
                  <a:schemeClr val="accent2">
                    <a:lumMod val="50000"/>
                  </a:schemeClr>
                </a:solidFill>
              </a:rPr>
              <a:t>مشکلات عمده در منطقه :</a:t>
            </a:r>
            <a:endParaRPr lang="en-US" dirty="0" smtClean="0">
              <a:solidFill>
                <a:schemeClr val="accent2">
                  <a:lumMod val="50000"/>
                </a:schemeClr>
              </a:solidFill>
            </a:endParaRPr>
          </a:p>
          <a:p>
            <a:pPr algn="r" rtl="1"/>
            <a:r>
              <a:rPr lang="ar-SA" dirty="0" smtClean="0">
                <a:solidFill>
                  <a:schemeClr val="accent2">
                    <a:lumMod val="50000"/>
                  </a:schemeClr>
                </a:solidFill>
              </a:rPr>
              <a:t> </a:t>
            </a:r>
            <a:endParaRPr lang="en-US" dirty="0" smtClean="0">
              <a:solidFill>
                <a:schemeClr val="accent2">
                  <a:lumMod val="50000"/>
                </a:schemeClr>
              </a:solidFill>
            </a:endParaRPr>
          </a:p>
          <a:p>
            <a:pPr algn="r" rtl="1"/>
            <a:r>
              <a:rPr lang="ar-SA" dirty="0" smtClean="0">
                <a:solidFill>
                  <a:schemeClr val="accent2">
                    <a:lumMod val="50000"/>
                  </a:schemeClr>
                </a:solidFill>
              </a:rPr>
              <a:t>صاحبان فرآيند :</a:t>
            </a:r>
            <a:endParaRPr lang="en-US" dirty="0" smtClean="0">
              <a:solidFill>
                <a:schemeClr val="accent2">
                  <a:lumMod val="50000"/>
                </a:schemeClr>
              </a:solidFill>
            </a:endParaRPr>
          </a:p>
          <a:p>
            <a:pPr algn="r" rtl="1"/>
            <a:r>
              <a:rPr lang="ar-SA" dirty="0" smtClean="0">
                <a:solidFill>
                  <a:schemeClr val="accent2">
                    <a:lumMod val="50000"/>
                  </a:schemeClr>
                </a:solidFill>
              </a:rPr>
              <a:t> </a:t>
            </a:r>
            <a:endParaRPr lang="en-US" dirty="0" smtClean="0">
              <a:solidFill>
                <a:schemeClr val="accent2">
                  <a:lumMod val="50000"/>
                </a:schemeClr>
              </a:solidFill>
            </a:endParaRPr>
          </a:p>
          <a:p>
            <a:pPr algn="r" rtl="1"/>
            <a:r>
              <a:rPr lang="ar-SA" dirty="0" smtClean="0">
                <a:solidFill>
                  <a:schemeClr val="accent2">
                    <a:lumMod val="50000"/>
                  </a:schemeClr>
                </a:solidFill>
              </a:rPr>
              <a:t> </a:t>
            </a:r>
            <a:endParaRPr lang="en-US" dirty="0" smtClean="0">
              <a:solidFill>
                <a:schemeClr val="accent2">
                  <a:lumMod val="50000"/>
                </a:schemeClr>
              </a:solidFill>
            </a:endParaRPr>
          </a:p>
          <a:p>
            <a:pPr algn="r" rtl="1"/>
            <a:r>
              <a:rPr lang="ar-SA" dirty="0" smtClean="0">
                <a:solidFill>
                  <a:schemeClr val="accent2">
                    <a:lumMod val="50000"/>
                  </a:schemeClr>
                </a:solidFill>
              </a:rPr>
              <a:t>هدف کلي :</a:t>
            </a:r>
            <a:endParaRPr lang="en-US" dirty="0" smtClean="0">
              <a:solidFill>
                <a:schemeClr val="accent2">
                  <a:lumMod val="50000"/>
                </a:schemeClr>
              </a:solidFill>
            </a:endParaRPr>
          </a:p>
          <a:p>
            <a:pPr algn="r" rtl="1"/>
            <a:r>
              <a:rPr lang="ar-SA" dirty="0" smtClean="0">
                <a:solidFill>
                  <a:schemeClr val="accent2">
                    <a:lumMod val="50000"/>
                  </a:schemeClr>
                </a:solidFill>
              </a:rPr>
              <a:t> </a:t>
            </a:r>
            <a:endParaRPr lang="en-US" dirty="0" smtClean="0">
              <a:solidFill>
                <a:schemeClr val="accent2">
                  <a:lumMod val="50000"/>
                </a:schemeClr>
              </a:solidFill>
            </a:endParaRPr>
          </a:p>
          <a:p>
            <a:pPr algn="r" rtl="1"/>
            <a:r>
              <a:rPr lang="ar-SA" dirty="0" smtClean="0">
                <a:solidFill>
                  <a:schemeClr val="accent2">
                    <a:lumMod val="50000"/>
                  </a:schemeClr>
                </a:solidFill>
              </a:rPr>
              <a:t>اهداف اختصاصي </a:t>
            </a:r>
            <a:endParaRPr lang="en-US" dirty="0" smtClean="0">
              <a:solidFill>
                <a:schemeClr val="accent2">
                  <a:lumMod val="50000"/>
                </a:schemeClr>
              </a:solidFill>
            </a:endParaRPr>
          </a:p>
          <a:p>
            <a:pPr algn="r" rtl="1"/>
            <a:r>
              <a:rPr lang="ar-SA" dirty="0" smtClean="0">
                <a:solidFill>
                  <a:schemeClr val="accent2">
                    <a:lumMod val="50000"/>
                  </a:schemeClr>
                </a:solidFill>
              </a:rPr>
              <a:t>1-مديريت 	</a:t>
            </a:r>
            <a:r>
              <a:rPr lang="fa-IR" dirty="0" smtClean="0">
                <a:solidFill>
                  <a:schemeClr val="accent2">
                    <a:lumMod val="50000"/>
                  </a:schemeClr>
                </a:solidFill>
              </a:rPr>
              <a:t> </a:t>
            </a:r>
            <a:r>
              <a:rPr lang="ar-SA" dirty="0" smtClean="0">
                <a:solidFill>
                  <a:schemeClr val="accent2">
                    <a:lumMod val="50000"/>
                  </a:schemeClr>
                </a:solidFill>
              </a:rPr>
              <a:t>2-آموزش سلامت</a:t>
            </a:r>
            <a:r>
              <a:rPr lang="fa-IR" dirty="0" smtClean="0">
                <a:solidFill>
                  <a:schemeClr val="accent2">
                    <a:lumMod val="50000"/>
                  </a:schemeClr>
                </a:solidFill>
              </a:rPr>
              <a:t>    </a:t>
            </a:r>
            <a:r>
              <a:rPr lang="ar-SA" dirty="0" smtClean="0">
                <a:solidFill>
                  <a:schemeClr val="accent2">
                    <a:lumMod val="50000"/>
                  </a:schemeClr>
                </a:solidFill>
              </a:rPr>
              <a:t> 3-خدمات باليني</a:t>
            </a:r>
            <a:r>
              <a:rPr lang="fa-IR" dirty="0" smtClean="0">
                <a:solidFill>
                  <a:schemeClr val="accent2">
                    <a:lumMod val="50000"/>
                  </a:schemeClr>
                </a:solidFill>
              </a:rPr>
              <a:t>            </a:t>
            </a:r>
            <a:r>
              <a:rPr lang="ar-SA" dirty="0" smtClean="0">
                <a:solidFill>
                  <a:schemeClr val="accent2">
                    <a:lumMod val="50000"/>
                  </a:schemeClr>
                </a:solidFill>
              </a:rPr>
              <a:t> 4</a:t>
            </a:r>
            <a:r>
              <a:rPr lang="fa-IR" dirty="0" smtClean="0">
                <a:solidFill>
                  <a:schemeClr val="accent2">
                    <a:lumMod val="50000"/>
                  </a:schemeClr>
                </a:solidFill>
              </a:rPr>
              <a:t>    </a:t>
            </a:r>
            <a:r>
              <a:rPr lang="ar-SA" dirty="0" smtClean="0">
                <a:solidFill>
                  <a:schemeClr val="accent2">
                    <a:lumMod val="50000"/>
                  </a:schemeClr>
                </a:solidFill>
              </a:rPr>
              <a:t>-سلامت محيط</a:t>
            </a:r>
            <a:r>
              <a:rPr lang="fa-IR" dirty="0" smtClean="0">
                <a:solidFill>
                  <a:schemeClr val="accent2">
                    <a:lumMod val="50000"/>
                  </a:schemeClr>
                </a:solidFill>
              </a:rPr>
              <a:t> </a:t>
            </a:r>
            <a:r>
              <a:rPr lang="ar-SA" dirty="0" smtClean="0">
                <a:solidFill>
                  <a:schemeClr val="accent2">
                    <a:lumMod val="50000"/>
                  </a:schemeClr>
                </a:solidFill>
              </a:rPr>
              <a:t>	</a:t>
            </a:r>
            <a:endParaRPr lang="en-US" dirty="0" smtClean="0">
              <a:solidFill>
                <a:schemeClr val="accent2">
                  <a:lumMod val="50000"/>
                </a:schemeClr>
              </a:solidFill>
            </a:endParaRPr>
          </a:p>
          <a:p>
            <a:pPr algn="r" rtl="1"/>
            <a:r>
              <a:rPr lang="ar-SA" dirty="0" smtClean="0">
                <a:solidFill>
                  <a:schemeClr val="accent2">
                    <a:lumMod val="50000"/>
                  </a:schemeClr>
                </a:solidFill>
              </a:rPr>
              <a:t>5-تغذيه 	 6-تحرک فيزيکي 	 7-سلامت کارکنان </a:t>
            </a:r>
            <a:r>
              <a:rPr lang="fa-IR" dirty="0" smtClean="0">
                <a:solidFill>
                  <a:schemeClr val="accent2">
                    <a:lumMod val="50000"/>
                  </a:schemeClr>
                </a:solidFill>
              </a:rPr>
              <a:t>       </a:t>
            </a:r>
            <a:r>
              <a:rPr lang="ar-SA" dirty="0" smtClean="0">
                <a:solidFill>
                  <a:schemeClr val="accent2">
                    <a:lumMod val="50000"/>
                  </a:schemeClr>
                </a:solidFill>
              </a:rPr>
              <a:t>8-سلامت روان</a:t>
            </a:r>
            <a:endParaRPr lang="en-US" dirty="0" smtClean="0">
              <a:solidFill>
                <a:schemeClr val="accent2">
                  <a:lumMod val="50000"/>
                </a:schemeClr>
              </a:solidFill>
            </a:endParaRPr>
          </a:p>
          <a:p>
            <a:pPr algn="r"/>
            <a:r>
              <a:rPr lang="ar-SA" dirty="0" smtClean="0">
                <a:solidFill>
                  <a:schemeClr val="accent2">
                    <a:lumMod val="50000"/>
                  </a:schemeClr>
                </a:solidFill>
              </a:rPr>
              <a:t>						9-مشارکت</a:t>
            </a:r>
            <a:endParaRPr lang="en-US" dirty="0">
              <a:solidFill>
                <a:schemeClr val="accent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5736" y="332656"/>
            <a:ext cx="6624736" cy="1080120"/>
          </a:xfrm>
        </p:spPr>
        <p:txBody>
          <a:bodyPr>
            <a:normAutofit fontScale="90000"/>
          </a:bodyPr>
          <a:lstStyle/>
          <a:p>
            <a:pPr algn="r"/>
            <a:r>
              <a:rPr lang="fa-IR" sz="4000" dirty="0" smtClean="0">
                <a:solidFill>
                  <a:schemeClr val="accent1">
                    <a:lumMod val="75000"/>
                  </a:schemeClr>
                </a:solidFill>
                <a:cs typeface="B Titr" pitchFamily="2" charset="-78"/>
              </a:rPr>
              <a:t>رسالت</a:t>
            </a:r>
            <a:r>
              <a:rPr lang="fa-IR" dirty="0" smtClean="0"/>
              <a:t/>
            </a:r>
            <a:br>
              <a:rPr lang="fa-IR" dirty="0" smtClean="0"/>
            </a:br>
            <a:endParaRPr lang="en-US" dirty="0"/>
          </a:p>
        </p:txBody>
      </p:sp>
      <p:sp>
        <p:nvSpPr>
          <p:cNvPr id="3" name="Subtitle 2"/>
          <p:cNvSpPr>
            <a:spLocks noGrp="1"/>
          </p:cNvSpPr>
          <p:nvPr>
            <p:ph type="subTitle" idx="1"/>
          </p:nvPr>
        </p:nvSpPr>
        <p:spPr>
          <a:xfrm>
            <a:off x="2123728" y="2924944"/>
            <a:ext cx="6822504" cy="3024336"/>
          </a:xfrm>
        </p:spPr>
        <p:txBody>
          <a:bodyPr>
            <a:normAutofit/>
          </a:bodyPr>
          <a:lstStyle/>
          <a:p>
            <a:pPr algn="r"/>
            <a:r>
              <a:rPr lang="fa-IR" sz="3600" cap="small" dirty="0" smtClean="0">
                <a:solidFill>
                  <a:schemeClr val="accent1">
                    <a:lumMod val="75000"/>
                  </a:schemeClr>
                </a:solidFill>
                <a:latin typeface="+mj-lt"/>
                <a:ea typeface="+mj-ea"/>
                <a:cs typeface="B Titr" pitchFamily="2" charset="-78"/>
              </a:rPr>
              <a:t>تعريف</a:t>
            </a:r>
          </a:p>
          <a:p>
            <a:pPr algn="just" rtl="1">
              <a:lnSpc>
                <a:spcPct val="200000"/>
              </a:lnSpc>
            </a:pPr>
            <a:r>
              <a:rPr lang="fa-IR" dirty="0" smtClean="0"/>
              <a:t> </a:t>
            </a:r>
            <a:r>
              <a:rPr lang="en-US" dirty="0" smtClean="0">
                <a:solidFill>
                  <a:schemeClr val="accent2">
                    <a:lumMod val="50000"/>
                  </a:schemeClr>
                </a:solidFill>
              </a:rPr>
              <a:t>HPS </a:t>
            </a:r>
            <a:r>
              <a:rPr lang="fa-IR" dirty="0" smtClean="0">
                <a:solidFill>
                  <a:schemeClr val="accent2">
                    <a:lumMod val="50000"/>
                  </a:schemeClr>
                </a:solidFill>
              </a:rPr>
              <a:t>به منزله يك نظام براي ارتقاي سلامت است كه با مشاركت فعالانه اولياء، مربيان و دانش آموزان و با رویكرد توانمند سازي دانش آموزان در زمينه مراقبت ازخود، فرهنگ خود مراقبتي و آموزش همسانان و همسالان، منجربه افزايش ظرفيتها و توانمندسازي مردم در مورد سالم زندگي كردن، سالم كاركردن و آموزش با كيفيت خواهد شد.</a:t>
            </a:r>
            <a:endParaRPr lang="en-US" dirty="0">
              <a:solidFill>
                <a:schemeClr val="accent2">
                  <a:lumMod val="50000"/>
                </a:schemeClr>
              </a:solidFill>
            </a:endParaRPr>
          </a:p>
        </p:txBody>
      </p:sp>
      <p:sp>
        <p:nvSpPr>
          <p:cNvPr id="4" name="Subtitle 2"/>
          <p:cNvSpPr txBox="1">
            <a:spLocks/>
          </p:cNvSpPr>
          <p:nvPr/>
        </p:nvSpPr>
        <p:spPr>
          <a:xfrm>
            <a:off x="1763688" y="980728"/>
            <a:ext cx="7110536" cy="2088232"/>
          </a:xfrm>
          <a:prstGeom prst="rect">
            <a:avLst/>
          </a:prstGeom>
        </p:spPr>
        <p:txBody>
          <a:bodyPr vert="horz">
            <a:noAutofit/>
          </a:bodyPr>
          <a:lstStyle/>
          <a:p>
            <a:pPr marL="0" marR="0" lvl="0" indent="0" algn="just" defTabSz="914400" rtl="1" eaLnBrk="1" fontAlgn="auto" latinLnBrk="0" hangingPunct="1">
              <a:lnSpc>
                <a:spcPct val="200000"/>
              </a:lnSpc>
              <a:spcBef>
                <a:spcPts val="600"/>
              </a:spcBef>
              <a:spcAft>
                <a:spcPts val="0"/>
              </a:spcAft>
              <a:buClr>
                <a:schemeClr val="accent1"/>
              </a:buClr>
              <a:buSzPct val="70000"/>
              <a:buFont typeface="Wingdings"/>
              <a:buNone/>
              <a:tabLst/>
              <a:defRPr/>
            </a:pPr>
            <a:r>
              <a:rPr lang="fa-IR" b="1" dirty="0" smtClean="0">
                <a:solidFill>
                  <a:schemeClr val="accent2">
                    <a:lumMod val="50000"/>
                  </a:schemeClr>
                </a:solidFill>
              </a:rPr>
              <a:t>مديريت سلامت محور در زمينه ارايه خدمت به کودکان، نوجوانان و جوانان در راستاي ارتقاي كيفيت زندگي اين گروه سني با تا كيد بر اقدامات پيشگيرانه منطبق با فرهنگ جامعه و متناسب با جنسيت مورد نظر و مشاركت همه جانبه ايشان ، رسالت مدارس مروج سلامت می باشد.</a:t>
            </a:r>
            <a:endParaRPr lang="en-US" b="1" dirty="0">
              <a:solidFill>
                <a:schemeClr val="accent2">
                  <a:lumMod val="50000"/>
                </a:schemeClr>
              </a:solidFill>
            </a:endParaRPr>
          </a:p>
        </p:txBody>
      </p:sp>
      <p:pic>
        <p:nvPicPr>
          <p:cNvPr id="6" name="Audio 5">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18500" y="6032500"/>
            <a:ext cx="609600" cy="6096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6"/>
                </p:tgtEl>
              </p:cMediaNode>
            </p:audio>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285728"/>
            <a:ext cx="6172200" cy="767008"/>
          </a:xfrm>
        </p:spPr>
        <p:txBody>
          <a:bodyPr anchor="t">
            <a:normAutofit/>
          </a:bodyPr>
          <a:lstStyle/>
          <a:p>
            <a:pPr algn="ctr"/>
            <a:r>
              <a:rPr lang="fa-IR" sz="3200" dirty="0">
                <a:ln>
                  <a:solidFill>
                    <a:schemeClr val="tx1">
                      <a:lumMod val="95000"/>
                      <a:lumOff val="5000"/>
                    </a:schemeClr>
                  </a:solidFill>
                </a:ln>
                <a:solidFill>
                  <a:schemeClr val="accent1">
                    <a:lumMod val="75000"/>
                  </a:schemeClr>
                </a:solidFill>
                <a:effectLst>
                  <a:outerShdw blurRad="38100" dist="38100" dir="2700000" algn="tl">
                    <a:srgbClr val="000000">
                      <a:alpha val="43137"/>
                    </a:srgbClr>
                  </a:outerShdw>
                </a:effectLst>
                <a:cs typeface="B Titr" panose="00000700000000000000" pitchFamily="2" charset="-78"/>
              </a:rPr>
              <a:t>برنامه عملياتي</a:t>
            </a:r>
          </a:p>
        </p:txBody>
      </p:sp>
      <p:graphicFrame>
        <p:nvGraphicFramePr>
          <p:cNvPr id="4" name="Table 3"/>
          <p:cNvGraphicFramePr>
            <a:graphicFrameLocks noGrp="1"/>
          </p:cNvGraphicFramePr>
          <p:nvPr/>
        </p:nvGraphicFramePr>
        <p:xfrm>
          <a:off x="1403648" y="2564904"/>
          <a:ext cx="7119966" cy="3200037"/>
        </p:xfrm>
        <a:graphic>
          <a:graphicData uri="http://schemas.openxmlformats.org/drawingml/2006/table">
            <a:tbl>
              <a:tblPr rtl="1"/>
              <a:tblGrid>
                <a:gridCol w="494568">
                  <a:extLst>
                    <a:ext uri="{9D8B030D-6E8A-4147-A177-3AD203B41FA5}">
                      <a16:colId xmlns:a16="http://schemas.microsoft.com/office/drawing/2014/main" val="20000"/>
                    </a:ext>
                  </a:extLst>
                </a:gridCol>
                <a:gridCol w="2174984">
                  <a:extLst>
                    <a:ext uri="{9D8B030D-6E8A-4147-A177-3AD203B41FA5}">
                      <a16:colId xmlns:a16="http://schemas.microsoft.com/office/drawing/2014/main" val="20001"/>
                    </a:ext>
                  </a:extLst>
                </a:gridCol>
                <a:gridCol w="1087492">
                  <a:extLst>
                    <a:ext uri="{9D8B030D-6E8A-4147-A177-3AD203B41FA5}">
                      <a16:colId xmlns:a16="http://schemas.microsoft.com/office/drawing/2014/main" val="20002"/>
                    </a:ext>
                  </a:extLst>
                </a:gridCol>
                <a:gridCol w="1186544">
                  <a:extLst>
                    <a:ext uri="{9D8B030D-6E8A-4147-A177-3AD203B41FA5}">
                      <a16:colId xmlns:a16="http://schemas.microsoft.com/office/drawing/2014/main" val="20003"/>
                    </a:ext>
                  </a:extLst>
                </a:gridCol>
                <a:gridCol w="1088189">
                  <a:extLst>
                    <a:ext uri="{9D8B030D-6E8A-4147-A177-3AD203B41FA5}">
                      <a16:colId xmlns:a16="http://schemas.microsoft.com/office/drawing/2014/main" val="20004"/>
                    </a:ext>
                  </a:extLst>
                </a:gridCol>
                <a:gridCol w="1088189">
                  <a:extLst>
                    <a:ext uri="{9D8B030D-6E8A-4147-A177-3AD203B41FA5}">
                      <a16:colId xmlns:a16="http://schemas.microsoft.com/office/drawing/2014/main" val="20005"/>
                    </a:ext>
                  </a:extLst>
                </a:gridCol>
              </a:tblGrid>
              <a:tr h="763311">
                <a:tc>
                  <a:txBody>
                    <a:bodyPr/>
                    <a:lstStyle/>
                    <a:p>
                      <a:pPr marL="0" marR="0" algn="ctr" rtl="1">
                        <a:lnSpc>
                          <a:spcPct val="115000"/>
                        </a:lnSpc>
                        <a:spcBef>
                          <a:spcPts val="0"/>
                        </a:spcBef>
                        <a:spcAft>
                          <a:spcPts val="0"/>
                        </a:spcAft>
                      </a:pPr>
                      <a:r>
                        <a:rPr lang="ar-SA" sz="1400" b="1" dirty="0">
                          <a:latin typeface="Calibri"/>
                          <a:ea typeface="Calibri"/>
                          <a:cs typeface="B Nazanin"/>
                        </a:rPr>
                        <a:t>رديف</a:t>
                      </a:r>
                      <a:endParaRPr lang="en-US" sz="1400" b="1" dirty="0">
                        <a:latin typeface="Calibri"/>
                        <a:ea typeface="Calibri"/>
                        <a:cs typeface="Arial"/>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1">
                        <a:lnSpc>
                          <a:spcPct val="115000"/>
                        </a:lnSpc>
                        <a:spcBef>
                          <a:spcPts val="0"/>
                        </a:spcBef>
                        <a:spcAft>
                          <a:spcPts val="0"/>
                        </a:spcAft>
                      </a:pPr>
                      <a:r>
                        <a:rPr lang="ar-SA" sz="1400" b="1" dirty="0">
                          <a:latin typeface="Calibri"/>
                          <a:ea typeface="Calibri"/>
                          <a:cs typeface="B Nazanin"/>
                        </a:rPr>
                        <a:t>عنوان فعاليت</a:t>
                      </a:r>
                      <a:endParaRPr lang="en-US" sz="1400" b="1" dirty="0">
                        <a:latin typeface="Calibri"/>
                        <a:ea typeface="Calibri"/>
                        <a:cs typeface="Arial"/>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1">
                        <a:lnSpc>
                          <a:spcPct val="115000"/>
                        </a:lnSpc>
                        <a:spcBef>
                          <a:spcPts val="0"/>
                        </a:spcBef>
                        <a:spcAft>
                          <a:spcPts val="0"/>
                        </a:spcAft>
                      </a:pPr>
                      <a:r>
                        <a:rPr lang="ar-SA" sz="1400" b="1" dirty="0">
                          <a:latin typeface="Calibri"/>
                          <a:ea typeface="Calibri"/>
                          <a:cs typeface="B Nazanin"/>
                        </a:rPr>
                        <a:t>گروه هدف</a:t>
                      </a:r>
                      <a:endParaRPr lang="en-US" sz="1400" b="1" dirty="0">
                        <a:latin typeface="Calibri"/>
                        <a:ea typeface="Calibri"/>
                        <a:cs typeface="Arial"/>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1">
                        <a:lnSpc>
                          <a:spcPct val="115000"/>
                        </a:lnSpc>
                        <a:spcBef>
                          <a:spcPts val="0"/>
                        </a:spcBef>
                        <a:spcAft>
                          <a:spcPts val="0"/>
                        </a:spcAft>
                      </a:pPr>
                      <a:r>
                        <a:rPr lang="ar-SA" sz="1400" b="1" dirty="0">
                          <a:latin typeface="Calibri"/>
                          <a:ea typeface="Calibri"/>
                          <a:cs typeface="B Nazanin"/>
                        </a:rPr>
                        <a:t>مسئول اجرا</a:t>
                      </a:r>
                      <a:endParaRPr lang="en-US" sz="1400" b="1" dirty="0">
                        <a:latin typeface="Calibri"/>
                        <a:ea typeface="Calibri"/>
                        <a:cs typeface="Arial"/>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1">
                        <a:lnSpc>
                          <a:spcPct val="115000"/>
                        </a:lnSpc>
                        <a:spcBef>
                          <a:spcPts val="0"/>
                        </a:spcBef>
                        <a:spcAft>
                          <a:spcPts val="0"/>
                        </a:spcAft>
                      </a:pPr>
                      <a:r>
                        <a:rPr lang="ar-SA" sz="1400" b="1" dirty="0">
                          <a:latin typeface="Calibri"/>
                          <a:ea typeface="Calibri"/>
                          <a:cs typeface="B Nazanin"/>
                        </a:rPr>
                        <a:t>زمان انجام</a:t>
                      </a:r>
                      <a:endParaRPr lang="en-US" sz="1400" b="1" dirty="0">
                        <a:latin typeface="Calibri"/>
                        <a:ea typeface="Calibri"/>
                        <a:cs typeface="Arial"/>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1">
                        <a:lnSpc>
                          <a:spcPct val="115000"/>
                        </a:lnSpc>
                        <a:spcBef>
                          <a:spcPts val="0"/>
                        </a:spcBef>
                        <a:spcAft>
                          <a:spcPts val="0"/>
                        </a:spcAft>
                      </a:pPr>
                      <a:r>
                        <a:rPr lang="ar-SA" sz="1400" b="1" dirty="0">
                          <a:latin typeface="Calibri"/>
                          <a:ea typeface="Calibri"/>
                          <a:cs typeface="B Nazanin"/>
                        </a:rPr>
                        <a:t>مکان انجام</a:t>
                      </a:r>
                      <a:endParaRPr lang="en-US" sz="1400" b="1" dirty="0">
                        <a:latin typeface="Calibri"/>
                        <a:ea typeface="Calibri"/>
                        <a:cs typeface="Arial"/>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406121">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06121">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06121">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06121">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06121">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dirty="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06121">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endParaRPr lang="ar-SA" sz="1100" dirty="0">
                        <a:latin typeface="Calibri"/>
                        <a:ea typeface="Calibri"/>
                        <a:cs typeface="B Nazanin"/>
                      </a:endParaRPr>
                    </a:p>
                  </a:txBody>
                  <a:tcPr marL="64502" marR="64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44033" name="Rectangle 1"/>
          <p:cNvSpPr>
            <a:spLocks noChangeArrowheads="1"/>
          </p:cNvSpPr>
          <p:nvPr/>
        </p:nvSpPr>
        <p:spPr bwMode="auto">
          <a:xfrm>
            <a:off x="1547664" y="980728"/>
            <a:ext cx="7282956" cy="20159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fontAlgn="base">
              <a:spcBef>
                <a:spcPct val="0"/>
              </a:spcBef>
              <a:spcAft>
                <a:spcPct val="0"/>
              </a:spcAft>
            </a:pPr>
            <a:r>
              <a:rPr kumimoji="0" lang="ar-SA" sz="1600" b="1" i="0" u="none" strike="noStrike" cap="none" normalizeH="0" baseline="0" dirty="0" smtClean="0">
                <a:ln>
                  <a:noFill/>
                </a:ln>
                <a:solidFill>
                  <a:schemeClr val="tx1"/>
                </a:solidFill>
                <a:effectLst/>
                <a:latin typeface="B Nazanin"/>
                <a:ea typeface="Calibri" pitchFamily="34" charset="0"/>
                <a:cs typeface="Arial" pitchFamily="34" charset="0"/>
              </a:rPr>
              <a:t>هدف اختصاصي اول :</a:t>
            </a:r>
            <a:r>
              <a:rPr lang="ar-SA" sz="1050" b="1" dirty="0" smtClean="0">
                <a:latin typeface="B Nazanin"/>
                <a:ea typeface="Calibri" pitchFamily="34" charset="0"/>
                <a:cs typeface="Arial" pitchFamily="34" charset="0"/>
              </a:rPr>
              <a:t>.............................................................................. ..........................................</a:t>
            </a:r>
            <a:endParaRPr lang="fa-IR" sz="1050" b="1" dirty="0" smtClean="0">
              <a:latin typeface="B Nazanin"/>
              <a:ea typeface="Calibri" pitchFamily="34" charset="0"/>
              <a:cs typeface="Arial" pitchFamily="34" charset="0"/>
            </a:endParaRPr>
          </a:p>
          <a:p>
            <a:pPr lvl="0" algn="r" rtl="1" fontAlgn="base">
              <a:spcBef>
                <a:spcPct val="0"/>
              </a:spcBef>
              <a:spcAft>
                <a:spcPct val="0"/>
              </a:spcAf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algn="r" rtl="1" eaLnBrk="0" fontAlgn="base" hangingPunct="0">
              <a:spcBef>
                <a:spcPct val="0"/>
              </a:spcBef>
              <a:spcAft>
                <a:spcPct val="0"/>
              </a:spcAft>
            </a:pPr>
            <a:r>
              <a:rPr lang="ar-SA" sz="1600" b="1" dirty="0" smtClean="0">
                <a:latin typeface="B Nazanin"/>
                <a:ea typeface="Calibri" pitchFamily="34" charset="0"/>
                <a:cs typeface="Arial" pitchFamily="34" charset="0"/>
              </a:rPr>
              <a:t>مشکلات مربوط به هدف اختصاصي اول :</a:t>
            </a:r>
            <a:endParaRPr lang="fa-IR" sz="1600" b="1" dirty="0" smtClean="0">
              <a:latin typeface="B Nazanin"/>
              <a:ea typeface="Calibri" pitchFamily="34" charset="0"/>
              <a:cs typeface="Arial" pitchFamily="34" charset="0"/>
            </a:endParaRPr>
          </a:p>
          <a:p>
            <a:pPr algn="r" rtl="1" eaLnBrk="0" fontAlgn="base" hangingPunct="0">
              <a:spcBef>
                <a:spcPct val="0"/>
              </a:spcBef>
              <a:spcAft>
                <a:spcPct val="0"/>
              </a:spcAft>
            </a:pPr>
            <a:r>
              <a:rPr lang="fa-IR" sz="1600" b="1" dirty="0" smtClean="0">
                <a:latin typeface="B Nazanin"/>
                <a:ea typeface="Calibri" pitchFamily="34" charset="0"/>
                <a:cs typeface="Arial" pitchFamily="34" charset="0"/>
              </a:rPr>
              <a:t>1- ----------------------------------</a:t>
            </a:r>
          </a:p>
          <a:p>
            <a:pPr algn="r" rtl="1" eaLnBrk="0" fontAlgn="base" hangingPunct="0">
              <a:spcBef>
                <a:spcPct val="0"/>
              </a:spcBef>
              <a:spcAft>
                <a:spcPct val="0"/>
              </a:spcAft>
            </a:pPr>
            <a:r>
              <a:rPr lang="fa-IR" sz="1600" b="1" dirty="0" smtClean="0">
                <a:latin typeface="B Nazanin"/>
                <a:ea typeface="Calibri" pitchFamily="34" charset="0"/>
                <a:cs typeface="Arial" pitchFamily="34" charset="0"/>
              </a:rPr>
              <a:t>2- -----------------------------------</a:t>
            </a:r>
          </a:p>
          <a:p>
            <a:pPr algn="r" rtl="1" eaLnBrk="0" fontAlgn="base" hangingPunct="0">
              <a:spcBef>
                <a:spcPct val="0"/>
              </a:spcBef>
              <a:spcAft>
                <a:spcPct val="0"/>
              </a:spcAft>
            </a:pPr>
            <a:r>
              <a:rPr lang="fa-IR" sz="1600" b="1" dirty="0" smtClean="0">
                <a:latin typeface="B Nazanin"/>
                <a:ea typeface="Calibri" pitchFamily="34" charset="0"/>
                <a:cs typeface="Arial" pitchFamily="34" charset="0"/>
              </a:rPr>
              <a:t>3- --------------------------------------</a:t>
            </a:r>
            <a:endParaRPr lang="en-US" sz="1600" b="1" dirty="0" smtClean="0">
              <a:latin typeface="B Nazanin"/>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836712"/>
            <a:ext cx="6743704" cy="4511424"/>
          </a:xfrm>
        </p:spPr>
        <p:txBody>
          <a:bodyPr anchor="ctr">
            <a:normAutofit/>
          </a:bodyPr>
          <a:lstStyle/>
          <a:p>
            <a:pPr algn="ctr"/>
            <a:r>
              <a:rPr lang="fa-IR" sz="4800" dirty="0" smtClean="0">
                <a:ln>
                  <a:solidFill>
                    <a:schemeClr val="tx1">
                      <a:lumMod val="95000"/>
                      <a:lumOff val="5000"/>
                    </a:schemeClr>
                  </a:solidFill>
                </a:ln>
                <a:effectLst>
                  <a:outerShdw blurRad="38100" dist="38100" dir="2700000" algn="tl">
                    <a:srgbClr val="000000">
                      <a:alpha val="43137"/>
                    </a:srgbClr>
                  </a:outerShdw>
                </a:effectLst>
                <a:cs typeface="B Titr" panose="00000700000000000000" pitchFamily="2" charset="-78"/>
              </a:rPr>
              <a:t/>
            </a:r>
            <a:br>
              <a:rPr lang="fa-IR" sz="4800" dirty="0" smtClean="0">
                <a:ln>
                  <a:solidFill>
                    <a:schemeClr val="tx1">
                      <a:lumMod val="95000"/>
                      <a:lumOff val="5000"/>
                    </a:schemeClr>
                  </a:solidFill>
                </a:ln>
                <a:effectLst>
                  <a:outerShdw blurRad="38100" dist="38100" dir="2700000" algn="tl">
                    <a:srgbClr val="000000">
                      <a:alpha val="43137"/>
                    </a:srgbClr>
                  </a:outerShdw>
                </a:effectLst>
                <a:cs typeface="B Titr" panose="00000700000000000000" pitchFamily="2" charset="-78"/>
              </a:rPr>
            </a:br>
            <a:r>
              <a:rPr lang="fa-IR" sz="4800" dirty="0" smtClean="0">
                <a:ln>
                  <a:solidFill>
                    <a:schemeClr val="tx1">
                      <a:lumMod val="95000"/>
                      <a:lumOff val="5000"/>
                    </a:schemeClr>
                  </a:solidFill>
                </a:ln>
                <a:solidFill>
                  <a:schemeClr val="accent1">
                    <a:lumMod val="75000"/>
                  </a:schemeClr>
                </a:solidFill>
                <a:effectLst>
                  <a:outerShdw blurRad="38100" dist="38100" dir="2700000" algn="tl">
                    <a:srgbClr val="000000">
                      <a:alpha val="43137"/>
                    </a:srgbClr>
                  </a:outerShdw>
                </a:effectLst>
                <a:cs typeface="B Titr" panose="00000700000000000000" pitchFamily="2" charset="-78"/>
              </a:rPr>
              <a:t>چک ليست هاي مميزي خارجي</a:t>
            </a:r>
            <a:r>
              <a:rPr lang="en-US" sz="4800" dirty="0" smtClean="0">
                <a:ln>
                  <a:solidFill>
                    <a:schemeClr val="tx1">
                      <a:lumMod val="95000"/>
                      <a:lumOff val="5000"/>
                    </a:schemeClr>
                  </a:solidFill>
                </a:ln>
                <a:effectLst>
                  <a:outerShdw blurRad="38100" dist="38100" dir="2700000" algn="tl">
                    <a:srgbClr val="000000">
                      <a:alpha val="43137"/>
                    </a:srgbClr>
                  </a:outerShdw>
                </a:effectLst>
                <a:cs typeface="B Titr" panose="00000700000000000000" pitchFamily="2" charset="-78"/>
              </a:rPr>
              <a:t/>
            </a:r>
            <a:br>
              <a:rPr lang="en-US" sz="4800" dirty="0" smtClean="0">
                <a:ln>
                  <a:solidFill>
                    <a:schemeClr val="tx1">
                      <a:lumMod val="95000"/>
                      <a:lumOff val="5000"/>
                    </a:schemeClr>
                  </a:solidFill>
                </a:ln>
                <a:effectLst>
                  <a:outerShdw blurRad="38100" dist="38100" dir="2700000" algn="tl">
                    <a:srgbClr val="000000">
                      <a:alpha val="43137"/>
                    </a:srgbClr>
                  </a:outerShdw>
                </a:effectLst>
                <a:cs typeface="B Titr" panose="00000700000000000000" pitchFamily="2" charset="-78"/>
              </a:rPr>
            </a:br>
            <a:endParaRPr lang="fa-IR" sz="4800" dirty="0">
              <a:ln>
                <a:solidFill>
                  <a:schemeClr val="tx1">
                    <a:lumMod val="95000"/>
                    <a:lumOff val="5000"/>
                  </a:schemeClr>
                </a:solidFill>
              </a:ln>
              <a:effectLst>
                <a:outerShdw blurRad="38100" dist="38100" dir="2700000" algn="tl">
                  <a:srgbClr val="000000">
                    <a:alpha val="43137"/>
                  </a:srgbClr>
                </a:outerShdw>
              </a:effectLst>
              <a:cs typeface="B Titr" panose="000007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634082"/>
          </a:xfrm>
        </p:spPr>
        <p:txBody>
          <a:bodyPr>
            <a:normAutofit/>
          </a:bodyPr>
          <a:lstStyle/>
          <a:p>
            <a:pPr algn="r" rtl="1"/>
            <a:r>
              <a:rPr lang="fa-IR" b="1" dirty="0" smtClean="0">
                <a:solidFill>
                  <a:schemeClr val="accent1">
                    <a:lumMod val="75000"/>
                  </a:schemeClr>
                </a:solidFill>
              </a:rPr>
              <a:t>قسمت اول (( مديريت))</a:t>
            </a:r>
            <a:endParaRPr lang="en-US" dirty="0">
              <a:solidFill>
                <a:schemeClr val="accent1">
                  <a:lumMod val="75000"/>
                </a:schemeClr>
              </a:solidFill>
            </a:endParaRPr>
          </a:p>
        </p:txBody>
      </p:sp>
      <p:sp>
        <p:nvSpPr>
          <p:cNvPr id="3" name="Content Placeholder 2"/>
          <p:cNvSpPr>
            <a:spLocks noGrp="1"/>
          </p:cNvSpPr>
          <p:nvPr>
            <p:ph sz="quarter" idx="1"/>
          </p:nvPr>
        </p:nvSpPr>
        <p:spPr>
          <a:xfrm>
            <a:off x="457200" y="908720"/>
            <a:ext cx="8219256" cy="5565232"/>
          </a:xfrm>
        </p:spPr>
        <p:txBody>
          <a:bodyPr>
            <a:normAutofit fontScale="92500"/>
          </a:bodyPr>
          <a:lstStyle/>
          <a:p>
            <a:pPr algn="r" rtl="1"/>
            <a:r>
              <a:rPr lang="fa-IR" b="1" dirty="0" smtClean="0">
                <a:solidFill>
                  <a:schemeClr val="accent2">
                    <a:lumMod val="50000"/>
                  </a:schemeClr>
                </a:solidFill>
                <a:cs typeface="B Nazanin" pitchFamily="2" charset="-78"/>
              </a:rPr>
              <a:t>سوال 1- بررسي مستندات درج شده در صفحات 10 و11 دستورالعمل ((مدارس مروج سلامت)) كه جزء اسناد مدرسه بايد موجود باشد. اين مستندات  شامل 24 مورد مي باشد.(توضيحات نحوه بررسي 24 مورد مستند و اختصاص نمرات ان در صفحه اخر اين مجموعه گنجانده شده است.) (1 امتياز)</a:t>
            </a:r>
            <a:endParaRPr lang="en-US" dirty="0" smtClean="0">
              <a:solidFill>
                <a:schemeClr val="accent2">
                  <a:lumMod val="50000"/>
                </a:schemeClr>
              </a:solidFill>
              <a:cs typeface="B Nazanin" pitchFamily="2" charset="-78"/>
            </a:endParaRPr>
          </a:p>
          <a:p>
            <a:pPr algn="r" rtl="1"/>
            <a:r>
              <a:rPr lang="fa-IR" b="1" dirty="0" smtClean="0">
                <a:solidFill>
                  <a:schemeClr val="accent2">
                    <a:lumMod val="50000"/>
                  </a:schemeClr>
                </a:solidFill>
                <a:cs typeface="B Nazanin" pitchFamily="2" charset="-78"/>
              </a:rPr>
              <a:t>سوال 2-تعداد 6 صورتجلسه كميته سلامت مدارس تا پايان سال تحصيلي موجود بوده و شركت تمامي اعضا در جلسه الزامي مي باشد. (حداقل 8نفر). برگزاري 6جلسه با حضور اعضا نيم نمره  اختصاص خواهد يافت.(5/. امتياز)</a:t>
            </a:r>
            <a:endParaRPr lang="en-US" dirty="0" smtClean="0">
              <a:solidFill>
                <a:schemeClr val="accent2">
                  <a:lumMod val="50000"/>
                </a:schemeClr>
              </a:solidFill>
              <a:cs typeface="B Nazanin" pitchFamily="2" charset="-78"/>
            </a:endParaRPr>
          </a:p>
          <a:p>
            <a:pPr algn="r" rtl="1"/>
            <a:r>
              <a:rPr lang="fa-IR" b="1" dirty="0" smtClean="0">
                <a:solidFill>
                  <a:schemeClr val="accent2">
                    <a:lumMod val="50000"/>
                  </a:schemeClr>
                </a:solidFill>
                <a:cs typeface="B Nazanin" pitchFamily="2" charset="-78"/>
              </a:rPr>
              <a:t>سوال 3- مصوبات جلسات فوق الذكر بررسي و در صورت پيگيري و محقق شدن 80 درصد مصوبات نمره كامل لحاظ گردد. (1/5 امتياز)</a:t>
            </a:r>
            <a:endParaRPr lang="en-US" dirty="0" smtClean="0">
              <a:solidFill>
                <a:schemeClr val="accent2">
                  <a:lumMod val="50000"/>
                </a:schemeClr>
              </a:solidFill>
              <a:cs typeface="B Nazanin" pitchFamily="2" charset="-78"/>
            </a:endParaRPr>
          </a:p>
          <a:p>
            <a:pPr algn="r" rtl="1"/>
            <a:r>
              <a:rPr lang="fa-IR" b="1" dirty="0" smtClean="0">
                <a:solidFill>
                  <a:schemeClr val="accent2">
                    <a:lumMod val="50000"/>
                  </a:schemeClr>
                </a:solidFill>
                <a:cs typeface="B Nazanin" pitchFamily="2" charset="-78"/>
              </a:rPr>
              <a:t>سوال 4-فرمت برنامه عملياتي مدارس مروج سلامت در آخر همين دستورالعمل موجود بوده و مي بايست ابتداي سال تكميل و بر اساس برنامه عملياتي فعاليتها صورت گرفته باشد. (1/5 امتياز)</a:t>
            </a:r>
            <a:endParaRPr lang="en-US" dirty="0" smtClean="0">
              <a:solidFill>
                <a:schemeClr val="accent2">
                  <a:lumMod val="50000"/>
                </a:schemeClr>
              </a:solidFill>
              <a:cs typeface="B Nazanin" pitchFamily="2" charset="-78"/>
            </a:endParaRPr>
          </a:p>
          <a:p>
            <a:pPr algn="r" rtl="1"/>
            <a:r>
              <a:rPr lang="fa-IR" b="1" dirty="0" smtClean="0">
                <a:solidFill>
                  <a:schemeClr val="accent2">
                    <a:lumMod val="50000"/>
                  </a:schemeClr>
                </a:solidFill>
                <a:cs typeface="B Nazanin" pitchFamily="2" charset="-78"/>
              </a:rPr>
              <a:t>سوال 5-ارائه مستندات لازم جهت مكاتبات انجام شده با آموزش و پرورش و ساير ارگانها در خصوص جلب حمايتهاي مالي و اجرايي براي  رفع مشكلات مشاهده شده. (5/. امتياز)</a:t>
            </a:r>
            <a:endParaRPr lang="en-US" dirty="0" smtClean="0">
              <a:solidFill>
                <a:schemeClr val="accent2">
                  <a:lumMod val="50000"/>
                </a:schemeClr>
              </a:solidFill>
              <a:cs typeface="B Nazanin" pitchFamily="2" charset="-78"/>
            </a:endParaRPr>
          </a:p>
          <a:p>
            <a:pPr algn="r" rtl="1"/>
            <a:endParaRPr lang="en-US" dirty="0">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nchor="ctr">
            <a:normAutofit/>
          </a:bodyPr>
          <a:lstStyle/>
          <a:p>
            <a:pPr algn="ctr"/>
            <a:r>
              <a:rPr lang="fa-IR" b="1"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مدارك و مستندات لازم در مدرسه مروج سلامت</a:t>
            </a:r>
            <a:endParaRPr lang="en-US" dirty="0">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sp>
        <p:nvSpPr>
          <p:cNvPr id="3" name="Content Placeholder 2"/>
          <p:cNvSpPr>
            <a:spLocks noGrp="1"/>
          </p:cNvSpPr>
          <p:nvPr>
            <p:ph sz="quarter" idx="1"/>
          </p:nvPr>
        </p:nvSpPr>
        <p:spPr>
          <a:xfrm>
            <a:off x="457200" y="1124744"/>
            <a:ext cx="7467600" cy="5349208"/>
          </a:xfrm>
        </p:spPr>
        <p:txBody>
          <a:bodyPr>
            <a:normAutofit lnSpcReduction="10000"/>
          </a:bodyPr>
          <a:lstStyle/>
          <a:p>
            <a:pPr algn="r" rtl="1">
              <a:buNone/>
            </a:pPr>
            <a:r>
              <a:rPr lang="fa-IR" dirty="0" smtClean="0">
                <a:solidFill>
                  <a:schemeClr val="accent2">
                    <a:lumMod val="50000"/>
                  </a:schemeClr>
                </a:solidFill>
              </a:rPr>
              <a:t>1. دستورالعمل اجرايي مدرسه مروج سلامت</a:t>
            </a:r>
          </a:p>
          <a:p>
            <a:pPr algn="r" rtl="1">
              <a:buNone/>
            </a:pPr>
            <a:r>
              <a:rPr lang="fa-IR" dirty="0" smtClean="0">
                <a:solidFill>
                  <a:schemeClr val="accent2">
                    <a:lumMod val="50000"/>
                  </a:schemeClr>
                </a:solidFill>
              </a:rPr>
              <a:t>2. برنامه مدون آموزشی براساس نيازسنجي ويژه دانش آموزان، كاركنان و اولیاء</a:t>
            </a:r>
          </a:p>
          <a:p>
            <a:pPr algn="r" rtl="1">
              <a:buNone/>
            </a:pPr>
            <a:r>
              <a:rPr lang="fa-IR" dirty="0" smtClean="0">
                <a:solidFill>
                  <a:schemeClr val="accent2">
                    <a:lumMod val="50000"/>
                  </a:schemeClr>
                </a:solidFill>
              </a:rPr>
              <a:t>3. پرونده سلامت مدرسه</a:t>
            </a:r>
          </a:p>
          <a:p>
            <a:pPr algn="r" rtl="1">
              <a:buNone/>
            </a:pPr>
            <a:r>
              <a:rPr lang="fa-IR" dirty="0" smtClean="0">
                <a:solidFill>
                  <a:schemeClr val="accent2">
                    <a:lumMod val="50000"/>
                  </a:schemeClr>
                </a:solidFill>
              </a:rPr>
              <a:t>4. آ يين نامه بهداشت محيط و ايمني مدرسه</a:t>
            </a:r>
          </a:p>
          <a:p>
            <a:pPr algn="r" rtl="1">
              <a:buNone/>
            </a:pPr>
            <a:r>
              <a:rPr lang="fa-IR" dirty="0" smtClean="0">
                <a:solidFill>
                  <a:schemeClr val="accent2">
                    <a:lumMod val="50000"/>
                  </a:schemeClr>
                </a:solidFill>
              </a:rPr>
              <a:t>5. دستورالعمل پايگاه تغذيه سالم</a:t>
            </a:r>
          </a:p>
          <a:p>
            <a:pPr algn="r" rtl="1">
              <a:buNone/>
            </a:pPr>
            <a:r>
              <a:rPr lang="fa-IR" dirty="0" smtClean="0">
                <a:solidFill>
                  <a:schemeClr val="accent2">
                    <a:lumMod val="50000"/>
                  </a:schemeClr>
                </a:solidFill>
              </a:rPr>
              <a:t>6. دفتر معاينات دانش آموزان</a:t>
            </a:r>
          </a:p>
          <a:p>
            <a:pPr algn="r" rtl="1">
              <a:buNone/>
            </a:pPr>
            <a:r>
              <a:rPr lang="fa-IR" dirty="0" smtClean="0">
                <a:solidFill>
                  <a:schemeClr val="accent2">
                    <a:lumMod val="50000"/>
                  </a:schemeClr>
                </a:solidFill>
              </a:rPr>
              <a:t>7. شناسنامه سلامت دانش موزان</a:t>
            </a:r>
          </a:p>
          <a:p>
            <a:pPr algn="r" rtl="1">
              <a:buNone/>
            </a:pPr>
            <a:r>
              <a:rPr lang="fa-IR" dirty="0" smtClean="0">
                <a:solidFill>
                  <a:schemeClr val="accent2">
                    <a:lumMod val="50000"/>
                  </a:schemeClr>
                </a:solidFill>
              </a:rPr>
              <a:t>8. شناسنامه سلامت کارکنان</a:t>
            </a:r>
          </a:p>
          <a:p>
            <a:pPr algn="r" rtl="1">
              <a:buNone/>
            </a:pPr>
            <a:r>
              <a:rPr lang="fa-IR" dirty="0" smtClean="0">
                <a:solidFill>
                  <a:schemeClr val="accent2">
                    <a:lumMod val="50000"/>
                  </a:schemeClr>
                </a:solidFill>
              </a:rPr>
              <a:t>9. برنامه حضور و فعاليت هاي مشاوررواني اجتماعي</a:t>
            </a:r>
          </a:p>
          <a:p>
            <a:pPr algn="r" rtl="1">
              <a:buNone/>
            </a:pPr>
            <a:r>
              <a:rPr lang="fa-IR" dirty="0" smtClean="0">
                <a:solidFill>
                  <a:schemeClr val="accent2">
                    <a:lumMod val="50000"/>
                  </a:schemeClr>
                </a:solidFill>
              </a:rPr>
              <a:t>10 . دفتر ثبت وقایع روزانه و گزارشات</a:t>
            </a:r>
          </a:p>
          <a:p>
            <a:pPr algn="r" rtl="1">
              <a:buNone/>
            </a:pPr>
            <a:r>
              <a:rPr lang="fa-IR" dirty="0" smtClean="0">
                <a:solidFill>
                  <a:schemeClr val="accent2">
                    <a:lumMod val="50000"/>
                  </a:schemeClr>
                </a:solidFill>
              </a:rPr>
              <a:t>11 . جدول فعاليت هاي فوق برنامه</a:t>
            </a:r>
          </a:p>
          <a:p>
            <a:pPr algn="r" rtl="1">
              <a:buNone/>
            </a:pPr>
            <a:r>
              <a:rPr lang="fa-IR" dirty="0" smtClean="0">
                <a:solidFill>
                  <a:schemeClr val="accent2">
                    <a:lumMod val="50000"/>
                  </a:schemeClr>
                </a:solidFill>
              </a:rPr>
              <a:t>12 . دفتر گزارش روزانه فعاليت هاي بهداشتي</a:t>
            </a: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lstStyle/>
          <a:p>
            <a:pPr algn="ctr"/>
            <a:r>
              <a:rPr lang="fa-IR" b="1"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مدارك و مستندات لازم در مدرسه مروج سلامت</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Content Placeholder 2"/>
          <p:cNvSpPr>
            <a:spLocks noGrp="1"/>
          </p:cNvSpPr>
          <p:nvPr>
            <p:ph sz="quarter" idx="1"/>
          </p:nvPr>
        </p:nvSpPr>
        <p:spPr>
          <a:xfrm>
            <a:off x="457200" y="1052736"/>
            <a:ext cx="7467600" cy="5421216"/>
          </a:xfrm>
        </p:spPr>
        <p:txBody>
          <a:bodyPr>
            <a:normAutofit lnSpcReduction="10000"/>
          </a:bodyPr>
          <a:lstStyle/>
          <a:p>
            <a:pPr algn="r" rtl="1">
              <a:buNone/>
            </a:pPr>
            <a:r>
              <a:rPr lang="fa-IR" dirty="0" smtClean="0">
                <a:solidFill>
                  <a:schemeClr val="accent2">
                    <a:lumMod val="50000"/>
                  </a:schemeClr>
                </a:solidFill>
              </a:rPr>
              <a:t>13 . منابع آموزشي مورد نياز</a:t>
            </a:r>
          </a:p>
          <a:p>
            <a:pPr algn="r" rtl="1">
              <a:buNone/>
            </a:pPr>
            <a:r>
              <a:rPr lang="fa-IR" dirty="0" smtClean="0">
                <a:solidFill>
                  <a:schemeClr val="accent2">
                    <a:lumMod val="50000"/>
                  </a:schemeClr>
                </a:solidFill>
              </a:rPr>
              <a:t>14 . چك ليست ارزيابي مدرسه مروج سلامت</a:t>
            </a:r>
          </a:p>
          <a:p>
            <a:pPr algn="r" rtl="1">
              <a:buNone/>
            </a:pPr>
            <a:r>
              <a:rPr lang="fa-IR" dirty="0" smtClean="0">
                <a:solidFill>
                  <a:schemeClr val="accent2">
                    <a:lumMod val="50000"/>
                  </a:schemeClr>
                </a:solidFill>
              </a:rPr>
              <a:t>15 . فرم هاي خود ارزيابي مدرسه</a:t>
            </a:r>
          </a:p>
          <a:p>
            <a:pPr algn="r" rtl="1">
              <a:buNone/>
            </a:pPr>
            <a:r>
              <a:rPr lang="fa-IR" dirty="0" smtClean="0">
                <a:solidFill>
                  <a:schemeClr val="accent2">
                    <a:lumMod val="50000"/>
                  </a:schemeClr>
                </a:solidFill>
              </a:rPr>
              <a:t>16 . فرم صورت جلسات شوراي بهداشتي</a:t>
            </a:r>
          </a:p>
          <a:p>
            <a:pPr algn="r" rtl="1">
              <a:buNone/>
            </a:pPr>
            <a:r>
              <a:rPr lang="fa-IR" dirty="0" smtClean="0">
                <a:solidFill>
                  <a:schemeClr val="accent2">
                    <a:lumMod val="50000"/>
                  </a:schemeClr>
                </a:solidFill>
              </a:rPr>
              <a:t>17 . آمار داوطلبين سلامت دانش آموزي (بهداشتياران و پيشگامان)</a:t>
            </a:r>
          </a:p>
          <a:p>
            <a:pPr algn="r" rtl="1">
              <a:buNone/>
            </a:pPr>
            <a:r>
              <a:rPr lang="fa-IR" dirty="0" smtClean="0">
                <a:solidFill>
                  <a:schemeClr val="accent2">
                    <a:lumMod val="50000"/>
                  </a:schemeClr>
                </a:solidFill>
              </a:rPr>
              <a:t>18 . گزارش فعاليت هاي داوطلبين</a:t>
            </a:r>
          </a:p>
          <a:p>
            <a:pPr algn="r" rtl="1">
              <a:buNone/>
            </a:pPr>
            <a:r>
              <a:rPr lang="fa-IR" dirty="0" smtClean="0">
                <a:solidFill>
                  <a:schemeClr val="accent2">
                    <a:lumMod val="50000"/>
                  </a:schemeClr>
                </a:solidFill>
              </a:rPr>
              <a:t>19 . فرم هاي گزارش موارد بيماري</a:t>
            </a:r>
          </a:p>
          <a:p>
            <a:pPr algn="r" rtl="1">
              <a:buNone/>
            </a:pPr>
            <a:r>
              <a:rPr lang="fa-IR" dirty="0" smtClean="0">
                <a:solidFill>
                  <a:schemeClr val="accent2">
                    <a:lumMod val="50000"/>
                  </a:schemeClr>
                </a:solidFill>
              </a:rPr>
              <a:t>20 . فرم و دستورالعمل تکمیل فرم گزارش حوادث</a:t>
            </a:r>
          </a:p>
          <a:p>
            <a:pPr algn="r" rtl="1">
              <a:buNone/>
            </a:pPr>
            <a:r>
              <a:rPr lang="fa-IR" dirty="0" smtClean="0">
                <a:solidFill>
                  <a:schemeClr val="accent2">
                    <a:lumMod val="50000"/>
                  </a:schemeClr>
                </a:solidFill>
              </a:rPr>
              <a:t>21 . برنامه آموزشی ومراقبت كاركنان</a:t>
            </a:r>
          </a:p>
          <a:p>
            <a:pPr algn="r" rtl="1">
              <a:buNone/>
            </a:pPr>
            <a:r>
              <a:rPr lang="fa-IR" dirty="0" smtClean="0">
                <a:solidFill>
                  <a:schemeClr val="accent2">
                    <a:lumMod val="50000"/>
                  </a:schemeClr>
                </a:solidFill>
              </a:rPr>
              <a:t>22 . برنامه هاي جلب مشاركت</a:t>
            </a:r>
          </a:p>
          <a:p>
            <a:pPr algn="r" rtl="1">
              <a:buNone/>
            </a:pPr>
            <a:r>
              <a:rPr lang="fa-IR" dirty="0" smtClean="0">
                <a:solidFill>
                  <a:schemeClr val="accent2">
                    <a:lumMod val="50000"/>
                  </a:schemeClr>
                </a:solidFill>
              </a:rPr>
              <a:t>23 . نقشه موقعيت مدرسه با توجه به مراكز بهداشتي- درماني،مراكز فرهنگي، مراکز ورزشي، موقعيت هاي خطرناك و...</a:t>
            </a:r>
          </a:p>
          <a:p>
            <a:pPr algn="r" rtl="1">
              <a:buNone/>
            </a:pPr>
            <a:r>
              <a:rPr lang="fa-IR" dirty="0" smtClean="0">
                <a:solidFill>
                  <a:schemeClr val="accent2">
                    <a:lumMod val="50000"/>
                  </a:schemeClr>
                </a:solidFill>
              </a:rPr>
              <a:t>24 . فهرست اسامي تيم سلامت مدرسه وگزارش فعاليت هاي آن</a:t>
            </a:r>
            <a:endParaRPr lang="en-US" dirty="0" smtClean="0">
              <a:solidFill>
                <a:schemeClr val="accent2">
                  <a:lumMod val="50000"/>
                </a:schemeClr>
              </a:solidFill>
            </a:endParaRPr>
          </a:p>
          <a:p>
            <a:pPr algn="r" rtl="1"/>
            <a:endParaRPr lang="en-US" dirty="0">
              <a:solidFill>
                <a:schemeClr val="accent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7" y="285728"/>
            <a:ext cx="6808841" cy="733428"/>
          </a:xfrm>
        </p:spPr>
        <p:txBody>
          <a:bodyPr anchor="ctr">
            <a:normAutofit fontScale="90000"/>
          </a:bodyPr>
          <a:lstStyle/>
          <a:p>
            <a:r>
              <a:rPr lang="ar-SA"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برنامه آموزشي ويژه دانش آموزان ، کارکنان و اولياء</a:t>
            </a:r>
            <a:endParaRPr lang="fa-IR" dirty="0">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graphicFrame>
        <p:nvGraphicFramePr>
          <p:cNvPr id="4" name="Table 3"/>
          <p:cNvGraphicFramePr>
            <a:graphicFrameLocks noGrp="1"/>
          </p:cNvGraphicFramePr>
          <p:nvPr/>
        </p:nvGraphicFramePr>
        <p:xfrm>
          <a:off x="539552" y="1214424"/>
          <a:ext cx="8032977" cy="5094894"/>
        </p:xfrm>
        <a:graphic>
          <a:graphicData uri="http://schemas.openxmlformats.org/drawingml/2006/table">
            <a:tbl>
              <a:tblPr rtl="1"/>
              <a:tblGrid>
                <a:gridCol w="528623">
                  <a:extLst>
                    <a:ext uri="{9D8B030D-6E8A-4147-A177-3AD203B41FA5}">
                      <a16:colId xmlns:a16="http://schemas.microsoft.com/office/drawing/2014/main" val="20000"/>
                    </a:ext>
                  </a:extLst>
                </a:gridCol>
                <a:gridCol w="2748241">
                  <a:extLst>
                    <a:ext uri="{9D8B030D-6E8A-4147-A177-3AD203B41FA5}">
                      <a16:colId xmlns:a16="http://schemas.microsoft.com/office/drawing/2014/main" val="20001"/>
                    </a:ext>
                  </a:extLst>
                </a:gridCol>
                <a:gridCol w="950626">
                  <a:extLst>
                    <a:ext uri="{9D8B030D-6E8A-4147-A177-3AD203B41FA5}">
                      <a16:colId xmlns:a16="http://schemas.microsoft.com/office/drawing/2014/main" val="20002"/>
                    </a:ext>
                  </a:extLst>
                </a:gridCol>
                <a:gridCol w="1057245">
                  <a:extLst>
                    <a:ext uri="{9D8B030D-6E8A-4147-A177-3AD203B41FA5}">
                      <a16:colId xmlns:a16="http://schemas.microsoft.com/office/drawing/2014/main" val="20003"/>
                    </a:ext>
                  </a:extLst>
                </a:gridCol>
                <a:gridCol w="972248">
                  <a:extLst>
                    <a:ext uri="{9D8B030D-6E8A-4147-A177-3AD203B41FA5}">
                      <a16:colId xmlns:a16="http://schemas.microsoft.com/office/drawing/2014/main" val="20004"/>
                    </a:ext>
                  </a:extLst>
                </a:gridCol>
                <a:gridCol w="887997">
                  <a:extLst>
                    <a:ext uri="{9D8B030D-6E8A-4147-A177-3AD203B41FA5}">
                      <a16:colId xmlns:a16="http://schemas.microsoft.com/office/drawing/2014/main" val="20005"/>
                    </a:ext>
                  </a:extLst>
                </a:gridCol>
                <a:gridCol w="887997">
                  <a:extLst>
                    <a:ext uri="{9D8B030D-6E8A-4147-A177-3AD203B41FA5}">
                      <a16:colId xmlns:a16="http://schemas.microsoft.com/office/drawing/2014/main" val="20006"/>
                    </a:ext>
                  </a:extLst>
                </a:gridCol>
              </a:tblGrid>
              <a:tr h="727842">
                <a:tc>
                  <a:txBody>
                    <a:bodyPr/>
                    <a:lstStyle/>
                    <a:p>
                      <a:pPr marL="0" marR="0" algn="ctr" rtl="1">
                        <a:lnSpc>
                          <a:spcPct val="130000"/>
                        </a:lnSpc>
                        <a:spcBef>
                          <a:spcPts val="0"/>
                        </a:spcBef>
                        <a:spcAft>
                          <a:spcPts val="0"/>
                        </a:spcAft>
                      </a:pPr>
                      <a:r>
                        <a:rPr lang="ar-SA" sz="1600" b="1" dirty="0">
                          <a:latin typeface="Calibri"/>
                          <a:ea typeface="Calibri"/>
                          <a:cs typeface="B Nazanin"/>
                        </a:rPr>
                        <a:t>رديف</a:t>
                      </a:r>
                      <a:endParaRPr lang="en-US" sz="1600" b="1" dirty="0">
                        <a:latin typeface="Calibri"/>
                        <a:ea typeface="Calibri"/>
                        <a:cs typeface="Arial"/>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1">
                        <a:lnSpc>
                          <a:spcPct val="130000"/>
                        </a:lnSpc>
                        <a:spcBef>
                          <a:spcPts val="0"/>
                        </a:spcBef>
                        <a:spcAft>
                          <a:spcPts val="0"/>
                        </a:spcAft>
                      </a:pPr>
                      <a:r>
                        <a:rPr lang="ar-SA" sz="1600" b="1" dirty="0">
                          <a:latin typeface="Calibri"/>
                          <a:ea typeface="Calibri"/>
                          <a:cs typeface="B Nazanin"/>
                        </a:rPr>
                        <a:t>عنوان برنامه آموزشي</a:t>
                      </a:r>
                      <a:endParaRPr lang="en-US" sz="1600" b="1" dirty="0">
                        <a:latin typeface="Calibri"/>
                        <a:ea typeface="Calibri"/>
                        <a:cs typeface="Arial"/>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1">
                        <a:lnSpc>
                          <a:spcPct val="130000"/>
                        </a:lnSpc>
                        <a:spcBef>
                          <a:spcPts val="0"/>
                        </a:spcBef>
                        <a:spcAft>
                          <a:spcPts val="0"/>
                        </a:spcAft>
                      </a:pPr>
                      <a:r>
                        <a:rPr lang="ar-SA" sz="1600" b="1" dirty="0">
                          <a:latin typeface="Calibri"/>
                          <a:ea typeface="Calibri"/>
                          <a:cs typeface="B Nazanin"/>
                        </a:rPr>
                        <a:t>گروه هدف</a:t>
                      </a:r>
                      <a:endParaRPr lang="en-US" sz="1600" b="1" dirty="0">
                        <a:latin typeface="Calibri"/>
                        <a:ea typeface="Calibri"/>
                        <a:cs typeface="Arial"/>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1">
                        <a:lnSpc>
                          <a:spcPct val="130000"/>
                        </a:lnSpc>
                        <a:spcBef>
                          <a:spcPts val="0"/>
                        </a:spcBef>
                        <a:spcAft>
                          <a:spcPts val="0"/>
                        </a:spcAft>
                      </a:pPr>
                      <a:r>
                        <a:rPr lang="ar-SA" sz="1600" b="1" dirty="0">
                          <a:latin typeface="Calibri"/>
                          <a:ea typeface="Calibri"/>
                          <a:cs typeface="B Nazanin"/>
                        </a:rPr>
                        <a:t>مسئول اجرا</a:t>
                      </a:r>
                      <a:endParaRPr lang="en-US" sz="1600" b="1" dirty="0">
                        <a:latin typeface="Calibri"/>
                        <a:ea typeface="Calibri"/>
                        <a:cs typeface="Arial"/>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1">
                        <a:lnSpc>
                          <a:spcPct val="130000"/>
                        </a:lnSpc>
                        <a:spcBef>
                          <a:spcPts val="0"/>
                        </a:spcBef>
                        <a:spcAft>
                          <a:spcPts val="0"/>
                        </a:spcAft>
                      </a:pPr>
                      <a:r>
                        <a:rPr lang="ar-SA" sz="1600" b="1" dirty="0">
                          <a:latin typeface="Calibri"/>
                          <a:ea typeface="Calibri"/>
                          <a:cs typeface="B Nazanin"/>
                        </a:rPr>
                        <a:t>آموزش دهنده</a:t>
                      </a:r>
                      <a:endParaRPr lang="en-US" sz="1600" b="1" dirty="0">
                        <a:latin typeface="Calibri"/>
                        <a:ea typeface="Calibri"/>
                        <a:cs typeface="Arial"/>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1">
                        <a:lnSpc>
                          <a:spcPct val="130000"/>
                        </a:lnSpc>
                        <a:spcBef>
                          <a:spcPts val="0"/>
                        </a:spcBef>
                        <a:spcAft>
                          <a:spcPts val="0"/>
                        </a:spcAft>
                      </a:pPr>
                      <a:r>
                        <a:rPr lang="ar-SA" sz="1600" b="1" dirty="0">
                          <a:latin typeface="Calibri"/>
                          <a:ea typeface="Calibri"/>
                          <a:cs typeface="B Nazanin"/>
                        </a:rPr>
                        <a:t>زمان اجرا</a:t>
                      </a:r>
                      <a:endParaRPr lang="en-US" sz="1600" b="1" dirty="0">
                        <a:latin typeface="Calibri"/>
                        <a:ea typeface="Calibri"/>
                        <a:cs typeface="Arial"/>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1">
                        <a:lnSpc>
                          <a:spcPct val="130000"/>
                        </a:lnSpc>
                        <a:spcBef>
                          <a:spcPts val="0"/>
                        </a:spcBef>
                        <a:spcAft>
                          <a:spcPts val="0"/>
                        </a:spcAft>
                      </a:pPr>
                      <a:r>
                        <a:rPr lang="ar-SA" sz="1600" b="1" dirty="0">
                          <a:latin typeface="Calibri"/>
                          <a:ea typeface="Calibri"/>
                          <a:cs typeface="B Nazanin"/>
                        </a:rPr>
                        <a:t>مکان اجرا</a:t>
                      </a:r>
                      <a:endParaRPr lang="en-US" sz="1600" b="1" dirty="0">
                        <a:latin typeface="Calibri"/>
                        <a:ea typeface="Calibri"/>
                        <a:cs typeface="Arial"/>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727842">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dirty="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27842">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dirty="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dirty="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27842">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27842">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27842">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dirty="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27842">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dirty="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30000"/>
                        </a:lnSpc>
                        <a:spcBef>
                          <a:spcPts val="0"/>
                        </a:spcBef>
                        <a:spcAft>
                          <a:spcPts val="0"/>
                        </a:spcAft>
                      </a:pPr>
                      <a:endParaRPr lang="ar-SA" sz="1200" dirty="0">
                        <a:latin typeface="Calibri"/>
                        <a:ea typeface="Calibri"/>
                        <a:cs typeface="B Nazanin"/>
                      </a:endParaRPr>
                    </a:p>
                  </a:txBody>
                  <a:tcPr marL="61107" marR="61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634082"/>
          </a:xfrm>
        </p:spPr>
        <p:txBody>
          <a:bodyPr/>
          <a:lstStyle/>
          <a:p>
            <a:pPr algn="r" rtl="1"/>
            <a:r>
              <a:rPr lang="fa-IR" b="1"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قسمت دوم (( آموزش سلامت))</a:t>
            </a:r>
            <a:endParaRPr lang="en-US" dirty="0">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sp>
        <p:nvSpPr>
          <p:cNvPr id="3" name="Content Placeholder 2"/>
          <p:cNvSpPr>
            <a:spLocks noGrp="1"/>
          </p:cNvSpPr>
          <p:nvPr>
            <p:ph sz="quarter" idx="1"/>
          </p:nvPr>
        </p:nvSpPr>
        <p:spPr>
          <a:xfrm>
            <a:off x="457200" y="908720"/>
            <a:ext cx="8147248" cy="5565232"/>
          </a:xfrm>
        </p:spPr>
        <p:txBody>
          <a:bodyPr>
            <a:normAutofit fontScale="92500"/>
          </a:bodyPr>
          <a:lstStyle/>
          <a:p>
            <a:pPr algn="r" rtl="1">
              <a:lnSpc>
                <a:spcPct val="150000"/>
              </a:lnSpc>
            </a:pPr>
            <a:r>
              <a:rPr lang="fa-IR" b="1" dirty="0" smtClean="0">
                <a:solidFill>
                  <a:schemeClr val="accent2">
                    <a:lumMod val="50000"/>
                  </a:schemeClr>
                </a:solidFill>
                <a:cs typeface="B Nazanin" pitchFamily="2" charset="-78"/>
              </a:rPr>
              <a:t>سوال 1-اختصاص تابلو جهت فعاليتهاي مدرسه مروج سلامت و نصب آن در مكان مناسب و محل ديد.(1 امتياز)</a:t>
            </a:r>
            <a:endParaRPr lang="en-US" dirty="0" smtClean="0">
              <a:solidFill>
                <a:schemeClr val="accent2">
                  <a:lumMod val="50000"/>
                </a:schemeClr>
              </a:solidFill>
              <a:cs typeface="B Nazanin" pitchFamily="2" charset="-78"/>
            </a:endParaRPr>
          </a:p>
          <a:p>
            <a:pPr algn="r" rtl="1">
              <a:lnSpc>
                <a:spcPct val="150000"/>
              </a:lnSpc>
            </a:pPr>
            <a:r>
              <a:rPr lang="fa-IR" b="1" dirty="0" smtClean="0">
                <a:solidFill>
                  <a:schemeClr val="accent2">
                    <a:lumMod val="50000"/>
                  </a:schemeClr>
                </a:solidFill>
                <a:cs typeface="B Nazanin" pitchFamily="2" charset="-78"/>
              </a:rPr>
              <a:t>سوال 2-موجود بودن نشان مدرسه مروج سلامت.((اين نشان در سال اول فعاليت مدرسه بعنوان مروج سلامت تحويل گرديده است)) .(1 امتياز)</a:t>
            </a:r>
            <a:endParaRPr lang="en-US" dirty="0" smtClean="0">
              <a:solidFill>
                <a:schemeClr val="accent2">
                  <a:lumMod val="50000"/>
                </a:schemeClr>
              </a:solidFill>
              <a:cs typeface="B Nazanin" pitchFamily="2" charset="-78"/>
            </a:endParaRPr>
          </a:p>
          <a:p>
            <a:pPr algn="r" rtl="1">
              <a:lnSpc>
                <a:spcPct val="150000"/>
              </a:lnSpc>
            </a:pPr>
            <a:r>
              <a:rPr lang="fa-IR" b="1" dirty="0" smtClean="0">
                <a:solidFill>
                  <a:schemeClr val="accent2">
                    <a:lumMod val="50000"/>
                  </a:schemeClr>
                </a:solidFill>
                <a:cs typeface="B Nazanin" pitchFamily="2" charset="-78"/>
              </a:rPr>
              <a:t>سوال 3- وجود مراقب بهداشت در مدرسه و پيگيري فعاليتهاي آموزشي توسط ايشان. .(1 امتياز)</a:t>
            </a:r>
            <a:endParaRPr lang="en-US" dirty="0" smtClean="0">
              <a:solidFill>
                <a:schemeClr val="accent2">
                  <a:lumMod val="50000"/>
                </a:schemeClr>
              </a:solidFill>
              <a:cs typeface="B Nazanin" pitchFamily="2" charset="-78"/>
            </a:endParaRPr>
          </a:p>
          <a:p>
            <a:pPr algn="r" rtl="1">
              <a:lnSpc>
                <a:spcPct val="150000"/>
              </a:lnSpc>
            </a:pPr>
            <a:r>
              <a:rPr lang="fa-IR" b="1" dirty="0" smtClean="0">
                <a:solidFill>
                  <a:schemeClr val="accent2">
                    <a:lumMod val="50000"/>
                  </a:schemeClr>
                </a:solidFill>
                <a:cs typeface="B Nazanin" pitchFamily="2" charset="-78"/>
              </a:rPr>
              <a:t>سوال 4-پرسيدن سوال از دانش آموزان كاركنان و معلمان و بررسي اينکه آيا دانش آموزان و معلمان از مروج سلامت بودن مدرسه خود اطلاع دارند . همچنين در قسمت فرم ثبت اطلاعات آموزشي دفتر ثبت وقايع روزانه وگزارشات براي هر گروه هدف آموزش ها جداگانه ثبت شده باشد . (2 امتياز)</a:t>
            </a:r>
            <a:endParaRPr lang="en-US" dirty="0" smtClean="0">
              <a:solidFill>
                <a:schemeClr val="accent2">
                  <a:lumMod val="50000"/>
                </a:schemeClr>
              </a:solidFill>
              <a:cs typeface="B Nazanin" pitchFamily="2" charset="-78"/>
            </a:endParaRPr>
          </a:p>
          <a:p>
            <a:pPr algn="r" rtl="1">
              <a:lnSpc>
                <a:spcPct val="150000"/>
              </a:lnSpc>
            </a:pPr>
            <a:endParaRPr lang="en-US" dirty="0">
              <a:solidFill>
                <a:schemeClr val="accent2">
                  <a:lumMod val="50000"/>
                </a:schemeClr>
              </a:solidFill>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634082"/>
          </a:xfrm>
        </p:spPr>
        <p:txBody>
          <a:bodyPr/>
          <a:lstStyle/>
          <a:p>
            <a:pPr algn="r" rtl="1"/>
            <a:r>
              <a:rPr lang="fa-IR" b="1"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قسمت دوم (( آموزش سلامت))</a:t>
            </a:r>
            <a:endParaRPr lang="en-US" dirty="0">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sp>
        <p:nvSpPr>
          <p:cNvPr id="3" name="Content Placeholder 2"/>
          <p:cNvSpPr>
            <a:spLocks noGrp="1"/>
          </p:cNvSpPr>
          <p:nvPr>
            <p:ph sz="quarter" idx="1"/>
          </p:nvPr>
        </p:nvSpPr>
        <p:spPr>
          <a:xfrm>
            <a:off x="457200" y="908720"/>
            <a:ext cx="8147248" cy="5565232"/>
          </a:xfrm>
        </p:spPr>
        <p:txBody>
          <a:bodyPr>
            <a:normAutofit lnSpcReduction="10000"/>
          </a:bodyPr>
          <a:lstStyle/>
          <a:p>
            <a:pPr algn="r" rtl="1">
              <a:lnSpc>
                <a:spcPct val="150000"/>
              </a:lnSpc>
            </a:pPr>
            <a:r>
              <a:rPr lang="fa-IR" b="1" dirty="0" smtClean="0">
                <a:solidFill>
                  <a:schemeClr val="accent2">
                    <a:lumMod val="50000"/>
                  </a:schemeClr>
                </a:solidFill>
                <a:cs typeface="B Nazanin" pitchFamily="2" charset="-78"/>
              </a:rPr>
              <a:t>سوال 5-جهت هريك از اجزاي هشتگانه كه پمفلت پوستر تراكت سي دي آموزشي و... موجود باشد 25./ امتياز تعلق ميگيرد.(2 امتياز)</a:t>
            </a:r>
            <a:endParaRPr lang="en-US" dirty="0" smtClean="0">
              <a:solidFill>
                <a:schemeClr val="accent2">
                  <a:lumMod val="50000"/>
                </a:schemeClr>
              </a:solidFill>
              <a:cs typeface="B Nazanin" pitchFamily="2" charset="-78"/>
            </a:endParaRPr>
          </a:p>
          <a:p>
            <a:pPr algn="r" rtl="1">
              <a:lnSpc>
                <a:spcPct val="150000"/>
              </a:lnSpc>
            </a:pPr>
            <a:r>
              <a:rPr lang="fa-IR" b="1" dirty="0" smtClean="0">
                <a:solidFill>
                  <a:schemeClr val="accent2">
                    <a:lumMod val="50000"/>
                  </a:schemeClr>
                </a:solidFill>
                <a:cs typeface="B Nazanin" pitchFamily="2" charset="-78"/>
              </a:rPr>
              <a:t>سوال 6-در صورت توزيع مطالب آموزشي جهت هريك از اجزاي هشتگانه 25./ امتياز تعلق ميگيرد. .(2 امتياز)</a:t>
            </a:r>
            <a:endParaRPr lang="en-US" dirty="0" smtClean="0">
              <a:solidFill>
                <a:schemeClr val="accent2">
                  <a:lumMod val="50000"/>
                </a:schemeClr>
              </a:solidFill>
              <a:cs typeface="B Nazanin" pitchFamily="2" charset="-78"/>
            </a:endParaRPr>
          </a:p>
          <a:p>
            <a:pPr algn="r" rtl="1">
              <a:lnSpc>
                <a:spcPct val="150000"/>
              </a:lnSpc>
            </a:pPr>
            <a:r>
              <a:rPr lang="fa-IR" b="1" dirty="0" smtClean="0">
                <a:solidFill>
                  <a:schemeClr val="accent2">
                    <a:lumMod val="50000"/>
                  </a:schemeClr>
                </a:solidFill>
                <a:cs typeface="B Nazanin" pitchFamily="2" charset="-78"/>
              </a:rPr>
              <a:t>سوال 7-ارائه گزارشات مصورازبرگزاري مراسمات در مناسبتهايي چون هفته سلامت ، بهداشت روان و...(1 امتياز)</a:t>
            </a:r>
            <a:endParaRPr lang="en-US" dirty="0" smtClean="0">
              <a:solidFill>
                <a:schemeClr val="accent2">
                  <a:lumMod val="50000"/>
                </a:schemeClr>
              </a:solidFill>
              <a:cs typeface="B Nazanin" pitchFamily="2" charset="-78"/>
            </a:endParaRPr>
          </a:p>
          <a:p>
            <a:pPr algn="r" rtl="1">
              <a:lnSpc>
                <a:spcPct val="150000"/>
              </a:lnSpc>
            </a:pPr>
            <a:r>
              <a:rPr lang="fa-IR" b="1" dirty="0" smtClean="0">
                <a:solidFill>
                  <a:schemeClr val="accent2">
                    <a:lumMod val="50000"/>
                  </a:schemeClr>
                </a:solidFill>
                <a:cs typeface="B Nazanin" pitchFamily="2" charset="-78"/>
              </a:rPr>
              <a:t>سوال 8-فرم آموزشي داخل پرونده سلامت مدارس بررسي گردد،يك نمره جهت موضوع هاي آموزشي و يك نمره جهت بكاربردن شيوه هاي متنوع آموزشي از قبيل بحث گروهي، بارش افكار، نمايش فيلم، داستان نيمه تمام ، ايفاي نقش و...</a:t>
            </a:r>
            <a:endParaRPr lang="en-US" dirty="0" smtClean="0">
              <a:solidFill>
                <a:schemeClr val="accent2">
                  <a:lumMod val="50000"/>
                </a:schemeClr>
              </a:solidFill>
              <a:cs typeface="B Nazanin" pitchFamily="2" charset="-78"/>
            </a:endParaRPr>
          </a:p>
          <a:p>
            <a:pPr algn="r" rtl="1">
              <a:lnSpc>
                <a:spcPct val="150000"/>
              </a:lnSpc>
            </a:pPr>
            <a:endParaRPr lang="en-US" dirty="0">
              <a:solidFill>
                <a:schemeClr val="accent2">
                  <a:lumMod val="50000"/>
                </a:schemeClr>
              </a:solidFill>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634082"/>
          </a:xfrm>
        </p:spPr>
        <p:txBody>
          <a:bodyPr/>
          <a:lstStyle/>
          <a:p>
            <a:pPr algn="r" rtl="1"/>
            <a:r>
              <a:rPr lang="fa-IR" b="1"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قسمت سوم :خدمات باليني</a:t>
            </a:r>
            <a:endParaRPr lang="en-US" dirty="0">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sp>
        <p:nvSpPr>
          <p:cNvPr id="1025" name="Rectangle 1"/>
          <p:cNvSpPr>
            <a:spLocks noGrp="1" noChangeArrowheads="1"/>
          </p:cNvSpPr>
          <p:nvPr>
            <p:ph sz="quarter" idx="1"/>
          </p:nvPr>
        </p:nvSpPr>
        <p:spPr bwMode="auto">
          <a:xfrm>
            <a:off x="683568" y="1002438"/>
            <a:ext cx="7776220" cy="55630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200000"/>
              </a:lnSpc>
              <a:spcBef>
                <a:spcPct val="0"/>
              </a:spcBef>
              <a:spcAft>
                <a:spcPct val="0"/>
              </a:spcAft>
              <a:buClrTx/>
              <a:buSzTx/>
              <a:buFontTx/>
              <a:buNone/>
              <a:tabLst/>
            </a:pPr>
            <a:r>
              <a:rPr kumimoji="0" lang="fa-IR" sz="1800" b="1" i="0" u="none" strike="noStrike" cap="none" normalizeH="0" baseline="0" dirty="0" smtClean="0">
                <a:ln>
                  <a:noFill/>
                </a:ln>
                <a:solidFill>
                  <a:schemeClr val="accent2">
                    <a:lumMod val="50000"/>
                  </a:schemeClr>
                </a:solidFill>
                <a:effectLst/>
                <a:latin typeface="Calibri" pitchFamily="34" charset="0"/>
                <a:ea typeface="Times New Roman" pitchFamily="18" charset="0"/>
                <a:cs typeface="B Nazanin" pitchFamily="2" charset="-78"/>
              </a:rPr>
              <a:t>سوال 1-با توجه به استاندارد هاي ذکر شده در دستورالعمل توسط بهداشت محيط تكميل گردد.</a:t>
            </a:r>
            <a:endParaRPr kumimoji="0" lang="en-US" sz="1800" b="0" i="0" u="none" strike="noStrike" cap="none" normalizeH="0" baseline="0" dirty="0" smtClean="0">
              <a:ln>
                <a:noFill/>
              </a:ln>
              <a:solidFill>
                <a:schemeClr val="accent2">
                  <a:lumMod val="50000"/>
                </a:schemeClr>
              </a:solidFill>
              <a:effectLst/>
              <a:latin typeface="Arial" pitchFamily="34" charset="0"/>
              <a:cs typeface="B Nazanin" pitchFamily="2" charset="-78"/>
            </a:endParaRPr>
          </a:p>
          <a:p>
            <a:pPr marL="0" marR="0" lvl="0" indent="0" algn="r" defTabSz="914400" rtl="1" eaLnBrk="0" fontAlgn="base" latinLnBrk="0" hangingPunct="0">
              <a:lnSpc>
                <a:spcPct val="200000"/>
              </a:lnSpc>
              <a:spcBef>
                <a:spcPct val="0"/>
              </a:spcBef>
              <a:spcAft>
                <a:spcPct val="0"/>
              </a:spcAft>
              <a:buClrTx/>
              <a:buSzTx/>
              <a:buFontTx/>
              <a:buNone/>
              <a:tabLst/>
            </a:pPr>
            <a:r>
              <a:rPr kumimoji="0" lang="fa-IR" sz="1800" b="1" i="0" u="none" strike="noStrike" cap="none" normalizeH="0" baseline="0" dirty="0" smtClean="0">
                <a:ln>
                  <a:noFill/>
                </a:ln>
                <a:solidFill>
                  <a:schemeClr val="accent2">
                    <a:lumMod val="50000"/>
                  </a:schemeClr>
                </a:solidFill>
                <a:effectLst/>
                <a:latin typeface="Calibri" pitchFamily="34" charset="0"/>
                <a:ea typeface="Times New Roman" pitchFamily="18" charset="0"/>
                <a:cs typeface="B Nazanin" pitchFamily="2" charset="-78"/>
              </a:rPr>
              <a:t>سوال 2-حضور مراقب سلامت يا رابط بهداشت در مدرسه</a:t>
            </a:r>
            <a:endParaRPr kumimoji="0" lang="en-US" sz="1800" b="0" i="0" u="none" strike="noStrike" cap="none" normalizeH="0" baseline="0" dirty="0" smtClean="0">
              <a:ln>
                <a:noFill/>
              </a:ln>
              <a:solidFill>
                <a:schemeClr val="accent2">
                  <a:lumMod val="50000"/>
                </a:schemeClr>
              </a:solidFill>
              <a:effectLst/>
              <a:latin typeface="Arial" pitchFamily="34" charset="0"/>
              <a:cs typeface="B Nazanin" pitchFamily="2" charset="-78"/>
            </a:endParaRPr>
          </a:p>
          <a:p>
            <a:pPr marL="0" marR="0" lvl="0" indent="0" algn="r" defTabSz="914400" rtl="1" eaLnBrk="0" fontAlgn="base" latinLnBrk="0" hangingPunct="0">
              <a:lnSpc>
                <a:spcPct val="200000"/>
              </a:lnSpc>
              <a:spcBef>
                <a:spcPct val="0"/>
              </a:spcBef>
              <a:spcAft>
                <a:spcPct val="0"/>
              </a:spcAft>
              <a:buClrTx/>
              <a:buSzTx/>
              <a:buFontTx/>
              <a:buNone/>
              <a:tabLst/>
            </a:pPr>
            <a:r>
              <a:rPr kumimoji="0" lang="fa-IR" sz="1800" b="1" i="0" u="none" strike="noStrike" cap="none" normalizeH="0" baseline="0" dirty="0" smtClean="0">
                <a:ln>
                  <a:noFill/>
                </a:ln>
                <a:solidFill>
                  <a:schemeClr val="accent2">
                    <a:lumMod val="50000"/>
                  </a:schemeClr>
                </a:solidFill>
                <a:effectLst/>
                <a:latin typeface="Calibri" pitchFamily="34" charset="0"/>
                <a:ea typeface="Times New Roman" pitchFamily="18" charset="0"/>
                <a:cs typeface="B Nazanin" pitchFamily="2" charset="-78"/>
              </a:rPr>
              <a:t>سوال 3- بررسي مستندات واكسيناسيون </a:t>
            </a:r>
            <a:endParaRPr kumimoji="0" lang="en-US" sz="1800" b="0" i="0" u="none" strike="noStrike" cap="none" normalizeH="0" baseline="0" dirty="0" smtClean="0">
              <a:ln>
                <a:noFill/>
              </a:ln>
              <a:solidFill>
                <a:schemeClr val="accent2">
                  <a:lumMod val="50000"/>
                </a:schemeClr>
              </a:solidFill>
              <a:effectLst/>
              <a:latin typeface="Arial" pitchFamily="34" charset="0"/>
              <a:cs typeface="B Nazanin" pitchFamily="2" charset="-78"/>
            </a:endParaRPr>
          </a:p>
          <a:p>
            <a:pPr marL="0" marR="0" lvl="0" indent="0" algn="r" defTabSz="914400" rtl="1" eaLnBrk="0" fontAlgn="base" latinLnBrk="0" hangingPunct="0">
              <a:lnSpc>
                <a:spcPct val="200000"/>
              </a:lnSpc>
              <a:spcBef>
                <a:spcPct val="0"/>
              </a:spcBef>
              <a:spcAft>
                <a:spcPct val="0"/>
              </a:spcAft>
              <a:buClrTx/>
              <a:buSzTx/>
              <a:buFontTx/>
              <a:buNone/>
              <a:tabLst/>
            </a:pPr>
            <a:r>
              <a:rPr kumimoji="0" lang="fa-IR" sz="1800" b="1" i="0" u="none" strike="noStrike" cap="none" normalizeH="0" baseline="0" dirty="0" smtClean="0">
                <a:ln>
                  <a:noFill/>
                </a:ln>
                <a:solidFill>
                  <a:schemeClr val="accent2">
                    <a:lumMod val="50000"/>
                  </a:schemeClr>
                </a:solidFill>
                <a:effectLst/>
                <a:latin typeface="Calibri" pitchFamily="34" charset="0"/>
                <a:ea typeface="Times New Roman" pitchFamily="18" charset="0"/>
                <a:cs typeface="B Nazanin" pitchFamily="2" charset="-78"/>
              </a:rPr>
              <a:t>جهت سوال 4 و5 بررسي شناسنامه سلامت</a:t>
            </a:r>
            <a:endParaRPr kumimoji="0" lang="en-US" sz="1800" b="0" i="0" u="none" strike="noStrike" cap="none" normalizeH="0" baseline="0" dirty="0" smtClean="0">
              <a:ln>
                <a:noFill/>
              </a:ln>
              <a:solidFill>
                <a:schemeClr val="accent2">
                  <a:lumMod val="50000"/>
                </a:schemeClr>
              </a:solidFill>
              <a:effectLst/>
              <a:latin typeface="Arial" pitchFamily="34" charset="0"/>
              <a:cs typeface="B Nazanin" pitchFamily="2" charset="-78"/>
            </a:endParaRPr>
          </a:p>
          <a:p>
            <a:pPr marL="0" marR="0" lvl="0" indent="0" algn="r" defTabSz="914400" rtl="1" eaLnBrk="0" fontAlgn="base" latinLnBrk="0" hangingPunct="0">
              <a:lnSpc>
                <a:spcPct val="200000"/>
              </a:lnSpc>
              <a:spcBef>
                <a:spcPct val="0"/>
              </a:spcBef>
              <a:spcAft>
                <a:spcPct val="0"/>
              </a:spcAft>
              <a:buClrTx/>
              <a:buSzTx/>
              <a:buFontTx/>
              <a:buNone/>
              <a:tabLst/>
            </a:pPr>
            <a:r>
              <a:rPr kumimoji="0" lang="fa-IR" sz="1800" b="1" i="0" u="none" strike="noStrike" cap="none" normalizeH="0" baseline="0" dirty="0" smtClean="0">
                <a:ln>
                  <a:noFill/>
                </a:ln>
                <a:solidFill>
                  <a:schemeClr val="accent2">
                    <a:lumMod val="50000"/>
                  </a:schemeClr>
                </a:solidFill>
                <a:effectLst/>
                <a:latin typeface="Calibri" pitchFamily="34" charset="0"/>
                <a:ea typeface="Times New Roman" pitchFamily="18" charset="0"/>
                <a:cs typeface="B Nazanin" pitchFamily="2" charset="-78"/>
              </a:rPr>
              <a:t>سوال7-بررسي فرم موارد نيازمند ارجاع در پرونده سلامت مدارس.</a:t>
            </a:r>
            <a:endParaRPr kumimoji="0" lang="en-US" sz="1800" b="0" i="0" u="none" strike="noStrike" cap="none" normalizeH="0" baseline="0" dirty="0" smtClean="0">
              <a:ln>
                <a:noFill/>
              </a:ln>
              <a:solidFill>
                <a:schemeClr val="accent2">
                  <a:lumMod val="50000"/>
                </a:schemeClr>
              </a:solidFill>
              <a:effectLst/>
              <a:latin typeface="Arial" pitchFamily="34" charset="0"/>
              <a:cs typeface="B Nazanin" pitchFamily="2" charset="-78"/>
            </a:endParaRPr>
          </a:p>
          <a:p>
            <a:pPr marL="0" marR="0" lvl="0" indent="0" algn="r" defTabSz="914400" rtl="1" eaLnBrk="0" fontAlgn="base" latinLnBrk="0" hangingPunct="0">
              <a:lnSpc>
                <a:spcPct val="200000"/>
              </a:lnSpc>
              <a:spcBef>
                <a:spcPct val="0"/>
              </a:spcBef>
              <a:spcAft>
                <a:spcPct val="0"/>
              </a:spcAft>
              <a:buClrTx/>
              <a:buSzTx/>
              <a:buFontTx/>
              <a:buNone/>
              <a:tabLst/>
            </a:pPr>
            <a:r>
              <a:rPr kumimoji="0" lang="fa-IR" sz="1800" b="1" i="0" u="none" strike="noStrike" cap="none" normalizeH="0" baseline="0" dirty="0" smtClean="0">
                <a:ln>
                  <a:noFill/>
                </a:ln>
                <a:solidFill>
                  <a:schemeClr val="accent2">
                    <a:lumMod val="50000"/>
                  </a:schemeClr>
                </a:solidFill>
                <a:effectLst/>
                <a:latin typeface="Calibri" pitchFamily="34" charset="0"/>
                <a:ea typeface="Times New Roman" pitchFamily="18" charset="0"/>
                <a:cs typeface="B Nazanin" pitchFamily="2" charset="-78"/>
              </a:rPr>
              <a:t>سوال 8- ثبت نتيجه ارجاعات.</a:t>
            </a:r>
            <a:endParaRPr kumimoji="0" lang="en-US" sz="1800" b="0" i="0" u="none" strike="noStrike" cap="none" normalizeH="0" baseline="0" dirty="0" smtClean="0">
              <a:ln>
                <a:noFill/>
              </a:ln>
              <a:solidFill>
                <a:schemeClr val="accent2">
                  <a:lumMod val="50000"/>
                </a:schemeClr>
              </a:solidFill>
              <a:effectLst/>
              <a:latin typeface="Arial" pitchFamily="34" charset="0"/>
              <a:cs typeface="B Nazanin" pitchFamily="2" charset="-78"/>
            </a:endParaRPr>
          </a:p>
          <a:p>
            <a:pPr marL="0" marR="0" lvl="0" indent="0" algn="r" defTabSz="914400" rtl="1" eaLnBrk="0" fontAlgn="base" latinLnBrk="0" hangingPunct="0">
              <a:lnSpc>
                <a:spcPct val="200000"/>
              </a:lnSpc>
              <a:spcBef>
                <a:spcPct val="0"/>
              </a:spcBef>
              <a:spcAft>
                <a:spcPct val="0"/>
              </a:spcAft>
              <a:buClrTx/>
              <a:buSzTx/>
              <a:buFontTx/>
              <a:buNone/>
              <a:tabLst/>
            </a:pPr>
            <a:r>
              <a:rPr kumimoji="0" lang="fa-IR" sz="1800" b="1" i="0" u="none" strike="noStrike" cap="none" normalizeH="0" baseline="0" dirty="0" smtClean="0">
                <a:ln>
                  <a:noFill/>
                </a:ln>
                <a:solidFill>
                  <a:schemeClr val="accent2">
                    <a:lumMod val="50000"/>
                  </a:schemeClr>
                </a:solidFill>
                <a:effectLst/>
                <a:latin typeface="Calibri" pitchFamily="34" charset="0"/>
                <a:ea typeface="Times New Roman" pitchFamily="18" charset="0"/>
                <a:cs typeface="B Nazanin" pitchFamily="2" charset="-78"/>
              </a:rPr>
              <a:t>سوال 9-بررسي پرونده سلامت مدارس.</a:t>
            </a:r>
            <a:endParaRPr kumimoji="0" lang="en-US" sz="1800" b="0" i="0" u="none" strike="noStrike" cap="none" normalizeH="0" baseline="0" dirty="0" smtClean="0">
              <a:ln>
                <a:noFill/>
              </a:ln>
              <a:solidFill>
                <a:schemeClr val="accent2">
                  <a:lumMod val="50000"/>
                </a:schemeClr>
              </a:solidFill>
              <a:effectLst/>
              <a:latin typeface="Arial" pitchFamily="34" charset="0"/>
              <a:cs typeface="B Nazanin" pitchFamily="2" charset="-78"/>
            </a:endParaRPr>
          </a:p>
          <a:p>
            <a:pPr marL="0" marR="0" lvl="0" indent="0" algn="r" defTabSz="914400" rtl="1" eaLnBrk="0" fontAlgn="base" latinLnBrk="0" hangingPunct="0">
              <a:lnSpc>
                <a:spcPct val="200000"/>
              </a:lnSpc>
              <a:spcBef>
                <a:spcPct val="0"/>
              </a:spcBef>
              <a:spcAft>
                <a:spcPct val="0"/>
              </a:spcAft>
              <a:buClrTx/>
              <a:buSzTx/>
              <a:buFontTx/>
              <a:buNone/>
              <a:tabLst/>
            </a:pPr>
            <a:r>
              <a:rPr kumimoji="0" lang="fa-IR" sz="1800" b="1" i="0" u="none" strike="noStrike" cap="none" normalizeH="0" baseline="0" dirty="0" smtClean="0">
                <a:ln>
                  <a:noFill/>
                </a:ln>
                <a:solidFill>
                  <a:schemeClr val="accent2">
                    <a:lumMod val="50000"/>
                  </a:schemeClr>
                </a:solidFill>
                <a:effectLst/>
                <a:latin typeface="Calibri" pitchFamily="34" charset="0"/>
                <a:ea typeface="Times New Roman" pitchFamily="18" charset="0"/>
                <a:cs typeface="B Nazanin" pitchFamily="2" charset="-78"/>
              </a:rPr>
              <a:t>سوال 10-بازديد جعبه كمكهاي اوليه.</a:t>
            </a:r>
            <a:endParaRPr kumimoji="0" lang="en-US" sz="1800" b="0" i="0" u="none" strike="noStrike" cap="none" normalizeH="0" baseline="0" dirty="0" smtClean="0">
              <a:ln>
                <a:noFill/>
              </a:ln>
              <a:solidFill>
                <a:schemeClr val="accent2">
                  <a:lumMod val="50000"/>
                </a:schemeClr>
              </a:solidFill>
              <a:effectLst/>
              <a:latin typeface="Arial" pitchFamily="34" charset="0"/>
              <a:cs typeface="B Nazanin" pitchFamily="2" charset="-78"/>
            </a:endParaRPr>
          </a:p>
          <a:p>
            <a:pPr marL="0" marR="0" lvl="0" indent="0" algn="r" defTabSz="914400" rtl="1" eaLnBrk="0" fontAlgn="base" latinLnBrk="0" hangingPunct="0">
              <a:lnSpc>
                <a:spcPct val="200000"/>
              </a:lnSpc>
              <a:spcBef>
                <a:spcPct val="0"/>
              </a:spcBef>
              <a:spcAft>
                <a:spcPct val="0"/>
              </a:spcAft>
              <a:buClrTx/>
              <a:buSzTx/>
              <a:buFontTx/>
              <a:buNone/>
              <a:tabLst/>
            </a:pPr>
            <a:r>
              <a:rPr kumimoji="0" lang="fa-IR" sz="1800" b="1" i="0" u="none" strike="noStrike" cap="none" normalizeH="0" baseline="0" dirty="0" smtClean="0">
                <a:ln>
                  <a:noFill/>
                </a:ln>
                <a:solidFill>
                  <a:schemeClr val="accent2">
                    <a:lumMod val="50000"/>
                  </a:schemeClr>
                </a:solidFill>
                <a:effectLst/>
                <a:latin typeface="Calibri" pitchFamily="34" charset="0"/>
                <a:ea typeface="Times New Roman" pitchFamily="18" charset="0"/>
                <a:cs typeface="B Nazanin" pitchFamily="2" charset="-78"/>
              </a:rPr>
              <a:t>11- وجود گواهينامه آموزش كمك هاي اوليه يک نفر از کارکنان آموزش ديده 0.5 نمره و آموزش کمک هاي اوليه کاربردي ازقبيل سوختگي سطح اول ، گزيدگيها و ...... به دانش آموزان 0.5 نمره </a:t>
            </a:r>
            <a:endParaRPr kumimoji="0" lang="fa-IR" sz="1800" b="0" i="0" u="none" strike="noStrike" cap="none" normalizeH="0" baseline="0" dirty="0" smtClean="0">
              <a:ln>
                <a:noFill/>
              </a:ln>
              <a:solidFill>
                <a:schemeClr val="accent2">
                  <a:lumMod val="50000"/>
                </a:schemeClr>
              </a:solidFill>
              <a:effectLst/>
              <a:latin typeface="Arial" pitchFamily="34" charset="0"/>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634082"/>
          </a:xfrm>
        </p:spPr>
        <p:txBody>
          <a:bodyPr/>
          <a:lstStyle/>
          <a:p>
            <a:pPr algn="r" rtl="1"/>
            <a:r>
              <a:rPr lang="fa-IR" b="1"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قسمت ششم :تحرك فيزيكي</a:t>
            </a:r>
            <a:endParaRPr lang="en-US" dirty="0">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sp>
        <p:nvSpPr>
          <p:cNvPr id="3" name="Content Placeholder 2"/>
          <p:cNvSpPr>
            <a:spLocks noGrp="1"/>
          </p:cNvSpPr>
          <p:nvPr>
            <p:ph sz="quarter" idx="1"/>
          </p:nvPr>
        </p:nvSpPr>
        <p:spPr>
          <a:xfrm>
            <a:off x="457200" y="908720"/>
            <a:ext cx="8147248" cy="5565232"/>
          </a:xfrm>
        </p:spPr>
        <p:txBody>
          <a:bodyPr>
            <a:normAutofit fontScale="92500" lnSpcReduction="10000"/>
          </a:bodyPr>
          <a:lstStyle/>
          <a:p>
            <a:pPr algn="r" rtl="1">
              <a:lnSpc>
                <a:spcPct val="200000"/>
              </a:lnSpc>
            </a:pPr>
            <a:r>
              <a:rPr lang="fa-IR" sz="2000" b="1" dirty="0" smtClean="0">
                <a:solidFill>
                  <a:schemeClr val="accent2">
                    <a:lumMod val="50000"/>
                  </a:schemeClr>
                </a:solidFill>
                <a:cs typeface="B Nazanin" pitchFamily="2" charset="-78"/>
              </a:rPr>
              <a:t>سوال 1- زنگ ورزش مدرسه به دروس ديگر اختصاص داده نشود.سوال از مربي ورزش مدرسه.</a:t>
            </a:r>
            <a:endParaRPr lang="en-US" sz="2000" dirty="0" smtClean="0">
              <a:solidFill>
                <a:schemeClr val="accent2">
                  <a:lumMod val="50000"/>
                </a:schemeClr>
              </a:solidFill>
              <a:cs typeface="B Nazanin" pitchFamily="2" charset="-78"/>
            </a:endParaRPr>
          </a:p>
          <a:p>
            <a:pPr algn="r" rtl="1">
              <a:lnSpc>
                <a:spcPct val="200000"/>
              </a:lnSpc>
            </a:pPr>
            <a:r>
              <a:rPr lang="fa-IR" sz="2000" b="1" dirty="0" smtClean="0">
                <a:solidFill>
                  <a:schemeClr val="accent2">
                    <a:lumMod val="50000"/>
                  </a:schemeClr>
                </a:solidFill>
                <a:cs typeface="B Nazanin" pitchFamily="2" charset="-78"/>
              </a:rPr>
              <a:t>سوال 2- بررسي مستندات در خصوص برگزاري برنامه آموزشي با موضوع اهميت و مزاياي  ورزش و تحرك بدني ، معايب بي تحركي و ورزش نكردن جهت دانش اموزان معلمين و اوليا.(صورتجلسه و يا ثبت در فرم ثبت فعاليتهاي آموزشي )</a:t>
            </a:r>
            <a:endParaRPr lang="en-US" sz="2000" dirty="0" smtClean="0">
              <a:solidFill>
                <a:schemeClr val="accent2">
                  <a:lumMod val="50000"/>
                </a:schemeClr>
              </a:solidFill>
              <a:cs typeface="B Nazanin" pitchFamily="2" charset="-78"/>
            </a:endParaRPr>
          </a:p>
          <a:p>
            <a:pPr algn="r" rtl="1">
              <a:lnSpc>
                <a:spcPct val="200000"/>
              </a:lnSpc>
            </a:pPr>
            <a:r>
              <a:rPr lang="fa-IR" sz="2000" b="1" dirty="0" smtClean="0">
                <a:solidFill>
                  <a:schemeClr val="accent2">
                    <a:lumMod val="50000"/>
                  </a:schemeClr>
                </a:solidFill>
                <a:cs typeface="B Nazanin" pitchFamily="2" charset="-78"/>
              </a:rPr>
              <a:t>3- برگزاري اردوهاي هدفمند با آموزش اهميت ورزش و تحرك در طول برگزاري اردو.</a:t>
            </a:r>
            <a:endParaRPr lang="en-US" sz="2000" dirty="0" smtClean="0">
              <a:solidFill>
                <a:schemeClr val="accent2">
                  <a:lumMod val="50000"/>
                </a:schemeClr>
              </a:solidFill>
              <a:cs typeface="B Nazanin" pitchFamily="2" charset="-78"/>
            </a:endParaRPr>
          </a:p>
          <a:p>
            <a:pPr algn="r" rtl="1">
              <a:lnSpc>
                <a:spcPct val="200000"/>
              </a:lnSpc>
            </a:pPr>
            <a:r>
              <a:rPr lang="fa-IR" sz="2000" b="1" dirty="0" smtClean="0">
                <a:solidFill>
                  <a:schemeClr val="accent2">
                    <a:lumMod val="50000"/>
                  </a:schemeClr>
                </a:solidFill>
                <a:cs typeface="B Nazanin" pitchFamily="2" charset="-78"/>
              </a:rPr>
              <a:t>4-هيچ گاه ورزش صبحگاهي کنسل نشده باشد و در روزهاي سرد و برفي نرمش دراولين كلاس صبحگاه توسط معلم  انجام گردد.پرسيدن از دانش آموزان 0.5 نمره و حضور معلمين در ورزش صبحگاهي 0.5  امتياز.</a:t>
            </a:r>
            <a:endParaRPr lang="en-US" sz="2000" dirty="0" smtClean="0">
              <a:solidFill>
                <a:schemeClr val="accent2">
                  <a:lumMod val="50000"/>
                </a:schemeClr>
              </a:solidFill>
              <a:cs typeface="B Nazanin" pitchFamily="2" charset="-78"/>
            </a:endParaRPr>
          </a:p>
          <a:p>
            <a:pPr algn="r" rtl="1">
              <a:lnSpc>
                <a:spcPct val="200000"/>
              </a:lnSpc>
            </a:pPr>
            <a:r>
              <a:rPr lang="fa-IR" sz="2000" b="1" dirty="0" smtClean="0">
                <a:solidFill>
                  <a:schemeClr val="accent2">
                    <a:lumMod val="50000"/>
                  </a:schemeClr>
                </a:solidFill>
                <a:cs typeface="B Nazanin" pitchFamily="2" charset="-78"/>
              </a:rPr>
              <a:t>5-كامل بودن امكانات و تجهيزات ورزشي.</a:t>
            </a:r>
            <a:endParaRPr lang="en-US" sz="2000" dirty="0" smtClean="0">
              <a:solidFill>
                <a:schemeClr val="accent2">
                  <a:lumMod val="50000"/>
                </a:schemeClr>
              </a:solidFill>
              <a:cs typeface="B Nazanin" pitchFamily="2" charset="-78"/>
            </a:endParaRPr>
          </a:p>
          <a:p>
            <a:pPr algn="r" rtl="1">
              <a:lnSpc>
                <a:spcPct val="200000"/>
              </a:lnSpc>
            </a:pPr>
            <a:endParaRPr lang="en-US" sz="2000" dirty="0">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5736" y="188640"/>
            <a:ext cx="6552728" cy="648072"/>
          </a:xfrm>
        </p:spPr>
        <p:txBody>
          <a:bodyPr>
            <a:normAutofit fontScale="90000"/>
          </a:bodyPr>
          <a:lstStyle/>
          <a:p>
            <a:pPr algn="r"/>
            <a:r>
              <a:rPr lang="fa-IR" dirty="0" smtClean="0">
                <a:effectLst>
                  <a:outerShdw blurRad="38100" dist="38100" dir="2700000" algn="tl">
                    <a:srgbClr val="000000">
                      <a:alpha val="43137"/>
                    </a:srgbClr>
                  </a:outerShdw>
                </a:effectLst>
                <a:cs typeface="B Titr" panose="00000700000000000000" pitchFamily="2" charset="-78"/>
              </a:rPr>
              <a:t/>
            </a:r>
            <a:br>
              <a:rPr lang="fa-IR" dirty="0" smtClean="0">
                <a:effectLst>
                  <a:outerShdw blurRad="38100" dist="38100" dir="2700000" algn="tl">
                    <a:srgbClr val="000000">
                      <a:alpha val="43137"/>
                    </a:srgbClr>
                  </a:outerShdw>
                </a:effectLst>
                <a:cs typeface="B Titr" panose="00000700000000000000" pitchFamily="2" charset="-78"/>
              </a:rPr>
            </a:br>
            <a:r>
              <a:rPr lang="fa-IR" dirty="0" smtClean="0">
                <a:effectLst>
                  <a:outerShdw blurRad="38100" dist="38100" dir="2700000" algn="tl">
                    <a:srgbClr val="000000">
                      <a:alpha val="43137"/>
                    </a:srgbClr>
                  </a:outerShdw>
                </a:effectLst>
                <a:cs typeface="B Titr" panose="00000700000000000000" pitchFamily="2" charset="-78"/>
              </a:rPr>
              <a:t/>
            </a:r>
            <a:br>
              <a:rPr lang="fa-IR" dirty="0" smtClean="0">
                <a:effectLst>
                  <a:outerShdw blurRad="38100" dist="38100" dir="2700000" algn="tl">
                    <a:srgbClr val="000000">
                      <a:alpha val="43137"/>
                    </a:srgbClr>
                  </a:outerShdw>
                </a:effectLst>
                <a:cs typeface="B Titr" panose="00000700000000000000" pitchFamily="2" charset="-78"/>
              </a:rPr>
            </a:br>
            <a:r>
              <a:rPr lang="fa-IR" dirty="0" smtClean="0">
                <a:effectLst>
                  <a:outerShdw blurRad="38100" dist="38100" dir="2700000" algn="tl">
                    <a:srgbClr val="000000">
                      <a:alpha val="43137"/>
                    </a:srgbClr>
                  </a:outerShdw>
                </a:effectLst>
                <a:cs typeface="B Titr" panose="00000700000000000000" pitchFamily="2" charset="-78"/>
              </a:rPr>
              <a:t/>
            </a:r>
            <a:br>
              <a:rPr lang="fa-IR" dirty="0" smtClean="0">
                <a:effectLst>
                  <a:outerShdw blurRad="38100" dist="38100" dir="2700000" algn="tl">
                    <a:srgbClr val="000000">
                      <a:alpha val="43137"/>
                    </a:srgbClr>
                  </a:outerShdw>
                </a:effectLst>
                <a:cs typeface="B Titr" panose="00000700000000000000" pitchFamily="2" charset="-78"/>
              </a:rPr>
            </a:br>
            <a:r>
              <a:rPr lang="fa-IR"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فواید مدرسه مروج سلامت</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Subtitle 2"/>
          <p:cNvSpPr>
            <a:spLocks noGrp="1"/>
          </p:cNvSpPr>
          <p:nvPr>
            <p:ph type="subTitle" idx="1"/>
          </p:nvPr>
        </p:nvSpPr>
        <p:spPr>
          <a:xfrm>
            <a:off x="1619672" y="908720"/>
            <a:ext cx="7272808" cy="5466202"/>
          </a:xfrm>
        </p:spPr>
        <p:txBody>
          <a:bodyPr>
            <a:normAutofit/>
          </a:bodyPr>
          <a:lstStyle/>
          <a:p>
            <a:pPr algn="r" rtl="1"/>
            <a:r>
              <a:rPr lang="fa-IR" dirty="0" smtClean="0">
                <a:solidFill>
                  <a:schemeClr val="accent2">
                    <a:lumMod val="50000"/>
                  </a:schemeClr>
                </a:solidFill>
              </a:rPr>
              <a:t>پیام روشن مدرسه مروج سلامت این است که:</a:t>
            </a:r>
          </a:p>
          <a:p>
            <a:pPr algn="r" rtl="1">
              <a:buFont typeface="Wingdings" pitchFamily="2" charset="2"/>
              <a:buChar char="v"/>
            </a:pPr>
            <a:r>
              <a:rPr lang="fa-IR" dirty="0" smtClean="0">
                <a:solidFill>
                  <a:schemeClr val="accent2">
                    <a:lumMod val="50000"/>
                  </a:schemeClr>
                </a:solidFill>
              </a:rPr>
              <a:t>اعتماد به نفس، عزت نفس، ارتباطات و مهارت های ارتباطی برای رفاه و سلامت روان</a:t>
            </a:r>
          </a:p>
          <a:p>
            <a:pPr algn="r" rtl="1">
              <a:buFont typeface="Wingdings" pitchFamily="2" charset="2"/>
              <a:buChar char="v"/>
            </a:pPr>
            <a:r>
              <a:rPr lang="fa-IR" dirty="0" smtClean="0">
                <a:solidFill>
                  <a:schemeClr val="accent2">
                    <a:lumMod val="50000"/>
                  </a:schemeClr>
                </a:solidFill>
              </a:rPr>
              <a:t>توانمند سازی دانش آموزان جهت اتخاذ تصمیم گیری هاي مهم در سلامت</a:t>
            </a:r>
          </a:p>
          <a:p>
            <a:pPr algn="r" rtl="1">
              <a:buFont typeface="Wingdings" pitchFamily="2" charset="2"/>
              <a:buChar char="v"/>
            </a:pPr>
            <a:r>
              <a:rPr lang="fa-IR" dirty="0" smtClean="0">
                <a:solidFill>
                  <a:schemeClr val="accent2">
                    <a:lumMod val="50000"/>
                  </a:schemeClr>
                </a:solidFill>
              </a:rPr>
              <a:t>تشویق دانش آموزان به ورود در تصمیم گیریها</a:t>
            </a:r>
          </a:p>
          <a:p>
            <a:pPr algn="r" rtl="1">
              <a:buFont typeface="Wingdings" pitchFamily="2" charset="2"/>
              <a:buChar char="v"/>
            </a:pPr>
            <a:r>
              <a:rPr lang="fa-IR" dirty="0" smtClean="0">
                <a:solidFill>
                  <a:schemeClr val="accent2">
                    <a:lumMod val="50000"/>
                  </a:schemeClr>
                </a:solidFill>
              </a:rPr>
              <a:t>ايجاد زمینه یادگیری و تجربه در مدرسه دردانش آموزان برای دستیابی به سلامت کامل</a:t>
            </a:r>
          </a:p>
          <a:p>
            <a:pPr algn="r" rtl="1">
              <a:buFont typeface="Wingdings" pitchFamily="2" charset="2"/>
              <a:buChar char="v"/>
            </a:pPr>
            <a:r>
              <a:rPr lang="fa-IR" dirty="0" smtClean="0">
                <a:solidFill>
                  <a:schemeClr val="accent2">
                    <a:lumMod val="50000"/>
                  </a:schemeClr>
                </a:solidFill>
              </a:rPr>
              <a:t>ادامه رفتارهای بهداشتی و ارزش های کسب شده در دوران کودکی و نوجوانی در طول زندگی</a:t>
            </a:r>
          </a:p>
          <a:p>
            <a:pPr algn="r" rtl="1">
              <a:buFont typeface="Wingdings" pitchFamily="2" charset="2"/>
              <a:buChar char="v"/>
            </a:pPr>
            <a:r>
              <a:rPr lang="fa-IR" dirty="0" smtClean="0">
                <a:solidFill>
                  <a:schemeClr val="accent2">
                    <a:lumMod val="50000"/>
                  </a:schemeClr>
                </a:solidFill>
              </a:rPr>
              <a:t>دانش آموزان سالم و تندرسا بهتر درس خواهند خواند</a:t>
            </a:r>
          </a:p>
          <a:p>
            <a:pPr algn="r" rtl="1">
              <a:buFont typeface="Wingdings" pitchFamily="2" charset="2"/>
              <a:buChar char="v"/>
            </a:pPr>
            <a:r>
              <a:rPr lang="fa-IR" dirty="0" smtClean="0">
                <a:solidFill>
                  <a:schemeClr val="accent2">
                    <a:lumMod val="50000"/>
                  </a:schemeClr>
                </a:solidFill>
              </a:rPr>
              <a:t>كاهش غيبت دانش آموزان</a:t>
            </a:r>
          </a:p>
          <a:p>
            <a:pPr algn="r" rtl="1">
              <a:buFont typeface="Wingdings" pitchFamily="2" charset="2"/>
              <a:buChar char="v"/>
            </a:pPr>
            <a:r>
              <a:rPr lang="fa-IR" dirty="0" smtClean="0">
                <a:solidFill>
                  <a:schemeClr val="accent2">
                    <a:lumMod val="50000"/>
                  </a:schemeClr>
                </a:solidFill>
              </a:rPr>
              <a:t>تاثير سلامت روان بر روي درس خواندن دانش آموزان</a:t>
            </a:r>
          </a:p>
          <a:p>
            <a:pPr algn="r" rtl="1">
              <a:buFont typeface="Wingdings" pitchFamily="2" charset="2"/>
              <a:buChar char="v"/>
            </a:pPr>
            <a:r>
              <a:rPr lang="fa-IR" dirty="0" smtClean="0">
                <a:solidFill>
                  <a:schemeClr val="accent2">
                    <a:lumMod val="50000"/>
                  </a:schemeClr>
                </a:solidFill>
              </a:rPr>
              <a:t>دانش آموزان بخشي از خانواده هستند</a:t>
            </a:r>
          </a:p>
          <a:p>
            <a:pPr algn="r" rtl="1">
              <a:buFont typeface="Wingdings" pitchFamily="2" charset="2"/>
              <a:buChar char="v"/>
            </a:pPr>
            <a:r>
              <a:rPr lang="fa-IR" dirty="0" smtClean="0">
                <a:solidFill>
                  <a:schemeClr val="accent2">
                    <a:lumMod val="50000"/>
                  </a:schemeClr>
                </a:solidFill>
              </a:rPr>
              <a:t>دانش آموزان والدين فردا</a:t>
            </a:r>
          </a:p>
          <a:p>
            <a:pPr algn="r" rtl="1">
              <a:buFont typeface="Wingdings" pitchFamily="2" charset="2"/>
              <a:buChar char="v"/>
            </a:pPr>
            <a:r>
              <a:rPr lang="fa-IR" dirty="0" smtClean="0">
                <a:solidFill>
                  <a:schemeClr val="accent2">
                    <a:lumMod val="50000"/>
                  </a:schemeClr>
                </a:solidFill>
              </a:rPr>
              <a:t>دانش آموزان اعضاي مفيد و كارآمد براي جامعه فردا</a:t>
            </a:r>
          </a:p>
          <a:p>
            <a:pPr algn="r" rtl="1">
              <a:buFont typeface="Wingdings" pitchFamily="2" charset="2"/>
              <a:buChar char="v"/>
            </a:pPr>
            <a:r>
              <a:rPr lang="fa-IR" dirty="0" smtClean="0">
                <a:solidFill>
                  <a:schemeClr val="accent2">
                    <a:lumMod val="50000"/>
                  </a:schemeClr>
                </a:solidFill>
              </a:rPr>
              <a:t>معلمان سالم ، آموختن و تربيت نمودن سالم تر</a:t>
            </a:r>
          </a:p>
          <a:p>
            <a:pPr algn="r" rtl="1">
              <a:buFont typeface="Wingdings" pitchFamily="2" charset="2"/>
              <a:buChar char="v"/>
            </a:pPr>
            <a:r>
              <a:rPr lang="fa-IR" dirty="0" smtClean="0">
                <a:solidFill>
                  <a:schemeClr val="accent2">
                    <a:lumMod val="50000"/>
                  </a:schemeClr>
                </a:solidFill>
              </a:rPr>
              <a:t>و..................................</a:t>
            </a:r>
          </a:p>
          <a:p>
            <a:pPr algn="r" rtl="1">
              <a:buFont typeface="Wingdings" pitchFamily="2" charset="2"/>
              <a:buChar char="v"/>
            </a:pPr>
            <a:endParaRPr lang="fa-IR" dirty="0" smtClean="0">
              <a:solidFill>
                <a:schemeClr val="accent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31224" cy="562074"/>
          </a:xfrm>
        </p:spPr>
        <p:txBody>
          <a:bodyPr/>
          <a:lstStyle/>
          <a:p>
            <a:pPr algn="r" rtl="1"/>
            <a:r>
              <a:rPr lang="fa-IR" b="1"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قسمت هفتم :ارتقاي سلامت كاركنان </a:t>
            </a:r>
            <a:endParaRPr lang="en-US" dirty="0">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sp>
        <p:nvSpPr>
          <p:cNvPr id="3" name="Content Placeholder 2"/>
          <p:cNvSpPr>
            <a:spLocks noGrp="1"/>
          </p:cNvSpPr>
          <p:nvPr>
            <p:ph sz="quarter" idx="1"/>
          </p:nvPr>
        </p:nvSpPr>
        <p:spPr>
          <a:xfrm>
            <a:off x="457200" y="980728"/>
            <a:ext cx="8003232" cy="5493224"/>
          </a:xfrm>
        </p:spPr>
        <p:txBody>
          <a:bodyPr>
            <a:normAutofit fontScale="92500" lnSpcReduction="20000"/>
          </a:bodyPr>
          <a:lstStyle/>
          <a:p>
            <a:pPr algn="r" rtl="1">
              <a:lnSpc>
                <a:spcPct val="200000"/>
              </a:lnSpc>
            </a:pPr>
            <a:r>
              <a:rPr lang="fa-IR" b="1" dirty="0" smtClean="0">
                <a:solidFill>
                  <a:schemeClr val="accent2">
                    <a:lumMod val="50000"/>
                  </a:schemeClr>
                </a:solidFill>
                <a:cs typeface="B Nazanin" pitchFamily="2" charset="-78"/>
              </a:rPr>
              <a:t>سوال1- انجام معاينات و تکميل پرونده سلامت کارکنان در قالب طرح سبا و سما </a:t>
            </a:r>
            <a:endParaRPr lang="en-US" dirty="0" smtClean="0">
              <a:solidFill>
                <a:schemeClr val="accent2">
                  <a:lumMod val="50000"/>
                </a:schemeClr>
              </a:solidFill>
              <a:cs typeface="B Nazanin" pitchFamily="2" charset="-78"/>
            </a:endParaRPr>
          </a:p>
          <a:p>
            <a:pPr algn="r" rtl="1">
              <a:lnSpc>
                <a:spcPct val="200000"/>
              </a:lnSpc>
            </a:pPr>
            <a:r>
              <a:rPr lang="fa-IR" b="1" dirty="0" smtClean="0">
                <a:solidFill>
                  <a:schemeClr val="accent2">
                    <a:lumMod val="50000"/>
                  </a:schemeClr>
                </a:solidFill>
                <a:cs typeface="B Nazanin" pitchFamily="2" charset="-78"/>
              </a:rPr>
              <a:t>سوال 2- انجام معاينات پزشکي و غير پزشکي</a:t>
            </a:r>
            <a:endParaRPr lang="en-US" dirty="0" smtClean="0">
              <a:solidFill>
                <a:schemeClr val="accent2">
                  <a:lumMod val="50000"/>
                </a:schemeClr>
              </a:solidFill>
              <a:cs typeface="B Nazanin" pitchFamily="2" charset="-78"/>
            </a:endParaRPr>
          </a:p>
          <a:p>
            <a:pPr algn="r" rtl="1">
              <a:lnSpc>
                <a:spcPct val="200000"/>
              </a:lnSpc>
            </a:pPr>
            <a:r>
              <a:rPr lang="fa-IR" b="1" dirty="0" smtClean="0">
                <a:solidFill>
                  <a:schemeClr val="accent2">
                    <a:lumMod val="50000"/>
                  </a:schemeClr>
                </a:solidFill>
                <a:cs typeface="B Nazanin" pitchFamily="2" charset="-78"/>
              </a:rPr>
              <a:t>سوال 3- ارجاع موارد نيازمند ارجاع</a:t>
            </a:r>
            <a:endParaRPr lang="en-US" dirty="0" smtClean="0">
              <a:solidFill>
                <a:schemeClr val="accent2">
                  <a:lumMod val="50000"/>
                </a:schemeClr>
              </a:solidFill>
              <a:cs typeface="B Nazanin" pitchFamily="2" charset="-78"/>
            </a:endParaRPr>
          </a:p>
          <a:p>
            <a:pPr algn="r" rtl="1">
              <a:lnSpc>
                <a:spcPct val="200000"/>
              </a:lnSpc>
            </a:pPr>
            <a:r>
              <a:rPr lang="fa-IR" b="1" dirty="0" smtClean="0">
                <a:solidFill>
                  <a:schemeClr val="accent2">
                    <a:lumMod val="50000"/>
                  </a:schemeClr>
                </a:solidFill>
                <a:cs typeface="B Nazanin" pitchFamily="2" charset="-78"/>
              </a:rPr>
              <a:t>سوال 4- پيگيري موارد ارجاع شده و ثبت نتايج پيگيري</a:t>
            </a:r>
            <a:endParaRPr lang="en-US" dirty="0" smtClean="0">
              <a:solidFill>
                <a:schemeClr val="accent2">
                  <a:lumMod val="50000"/>
                </a:schemeClr>
              </a:solidFill>
              <a:cs typeface="B Nazanin" pitchFamily="2" charset="-78"/>
            </a:endParaRPr>
          </a:p>
          <a:p>
            <a:pPr algn="r" rtl="1">
              <a:lnSpc>
                <a:spcPct val="200000"/>
              </a:lnSpc>
            </a:pPr>
            <a:r>
              <a:rPr lang="fa-IR" b="1" dirty="0" smtClean="0">
                <a:solidFill>
                  <a:schemeClr val="accent2">
                    <a:lumMod val="50000"/>
                  </a:schemeClr>
                </a:solidFill>
                <a:cs typeface="B Nazanin" pitchFamily="2" charset="-78"/>
              </a:rPr>
              <a:t>سوال 5- داشتن برنامه هاي انگيزشي براي معلمان و کارکنان از قبيل برگزاري اردو ، مسابقات ورزشي ، استخر و.........</a:t>
            </a:r>
            <a:endParaRPr lang="en-US" dirty="0" smtClean="0">
              <a:solidFill>
                <a:schemeClr val="accent2">
                  <a:lumMod val="50000"/>
                </a:schemeClr>
              </a:solidFill>
              <a:cs typeface="B Nazanin" pitchFamily="2" charset="-78"/>
            </a:endParaRPr>
          </a:p>
          <a:p>
            <a:pPr algn="r" rtl="1">
              <a:lnSpc>
                <a:spcPct val="200000"/>
              </a:lnSpc>
            </a:pPr>
            <a:r>
              <a:rPr lang="fa-IR" b="1" dirty="0" smtClean="0">
                <a:solidFill>
                  <a:schemeClr val="accent2">
                    <a:lumMod val="50000"/>
                  </a:schemeClr>
                </a:solidFill>
                <a:cs typeface="B Nazanin" pitchFamily="2" charset="-78"/>
              </a:rPr>
              <a:t>سوال6-شركت در دوره هاي آموزشي ضمن خدمت،هماهنگي با اداره اموزش و پرورش جهت برگزاري جلسات.</a:t>
            </a:r>
            <a:endParaRPr lang="en-US" dirty="0" smtClean="0">
              <a:solidFill>
                <a:schemeClr val="accent2">
                  <a:lumMod val="50000"/>
                </a:schemeClr>
              </a:solidFill>
              <a:cs typeface="B Nazanin" pitchFamily="2" charset="-78"/>
            </a:endParaRPr>
          </a:p>
          <a:p>
            <a:pPr algn="r" rtl="1"/>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706090"/>
          </a:xfrm>
        </p:spPr>
        <p:txBody>
          <a:bodyPr/>
          <a:lstStyle/>
          <a:p>
            <a:pPr algn="r" rtl="1"/>
            <a:r>
              <a:rPr lang="fa-IR" b="1"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قسمت هشتم :سلامت روان</a:t>
            </a:r>
            <a:endParaRPr lang="en-US" dirty="0">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sp>
        <p:nvSpPr>
          <p:cNvPr id="3" name="Content Placeholder 2"/>
          <p:cNvSpPr>
            <a:spLocks noGrp="1"/>
          </p:cNvSpPr>
          <p:nvPr>
            <p:ph sz="quarter" idx="1"/>
          </p:nvPr>
        </p:nvSpPr>
        <p:spPr>
          <a:xfrm>
            <a:off x="179512" y="1052736"/>
            <a:ext cx="8352928" cy="5616624"/>
          </a:xfrm>
        </p:spPr>
        <p:txBody>
          <a:bodyPr>
            <a:noAutofit/>
          </a:bodyPr>
          <a:lstStyle/>
          <a:p>
            <a:pPr algn="r" rtl="1">
              <a:lnSpc>
                <a:spcPct val="170000"/>
              </a:lnSpc>
            </a:pPr>
            <a:r>
              <a:rPr lang="fa-IR" sz="1600" b="1" dirty="0" smtClean="0">
                <a:solidFill>
                  <a:schemeClr val="accent2">
                    <a:lumMod val="50000"/>
                  </a:schemeClr>
                </a:solidFill>
                <a:cs typeface="B Nazanin" pitchFamily="2" charset="-78"/>
              </a:rPr>
              <a:t>سوال 1-حضور تمام وقت يا نيمه وقت مشاور در مدرسه.</a:t>
            </a:r>
            <a:endParaRPr lang="en-US" sz="1600" dirty="0" smtClean="0">
              <a:solidFill>
                <a:schemeClr val="accent2">
                  <a:lumMod val="50000"/>
                </a:schemeClr>
              </a:solidFill>
              <a:cs typeface="B Nazanin" pitchFamily="2" charset="-78"/>
            </a:endParaRPr>
          </a:p>
          <a:p>
            <a:pPr algn="r" rtl="1">
              <a:lnSpc>
                <a:spcPct val="170000"/>
              </a:lnSpc>
            </a:pPr>
            <a:r>
              <a:rPr lang="fa-IR" sz="1600" b="1" dirty="0" smtClean="0">
                <a:solidFill>
                  <a:schemeClr val="accent2">
                    <a:lumMod val="50000"/>
                  </a:schemeClr>
                </a:solidFill>
                <a:cs typeface="B Nazanin" pitchFamily="2" charset="-78"/>
              </a:rPr>
              <a:t>سوال 2-برگزاري اردو با هدف آموزش سلامت روان از قبيل نحوه شاد زيستن ، خانواده شاد ، مهارتهاي زندگي و...</a:t>
            </a:r>
            <a:endParaRPr lang="en-US" sz="1600" dirty="0" smtClean="0">
              <a:solidFill>
                <a:schemeClr val="accent2">
                  <a:lumMod val="50000"/>
                </a:schemeClr>
              </a:solidFill>
              <a:cs typeface="B Nazanin" pitchFamily="2" charset="-78"/>
            </a:endParaRPr>
          </a:p>
          <a:p>
            <a:pPr algn="r" rtl="1">
              <a:lnSpc>
                <a:spcPct val="170000"/>
              </a:lnSpc>
            </a:pPr>
            <a:r>
              <a:rPr lang="fa-IR" sz="1600" b="1" dirty="0" smtClean="0">
                <a:solidFill>
                  <a:schemeClr val="accent2">
                    <a:lumMod val="50000"/>
                  </a:schemeClr>
                </a:solidFill>
                <a:cs typeface="B Nazanin" pitchFamily="2" charset="-78"/>
              </a:rPr>
              <a:t>سوال 3-بررسي مستندات مهارتهاي ده گانه و مهارتهاي زندگي.</a:t>
            </a:r>
            <a:endParaRPr lang="en-US" sz="1600" dirty="0" smtClean="0">
              <a:solidFill>
                <a:schemeClr val="accent2">
                  <a:lumMod val="50000"/>
                </a:schemeClr>
              </a:solidFill>
              <a:cs typeface="B Nazanin" pitchFamily="2" charset="-78"/>
            </a:endParaRPr>
          </a:p>
          <a:p>
            <a:pPr algn="r" rtl="1">
              <a:lnSpc>
                <a:spcPct val="170000"/>
              </a:lnSpc>
            </a:pPr>
            <a:r>
              <a:rPr lang="fa-IR" sz="1600" b="1" dirty="0" smtClean="0">
                <a:solidFill>
                  <a:schemeClr val="accent2">
                    <a:lumMod val="50000"/>
                  </a:schemeClr>
                </a:solidFill>
                <a:cs typeface="B Nazanin" pitchFamily="2" charset="-78"/>
              </a:rPr>
              <a:t>سوال4-بررسي مستندات در زمينه آموزش مهارتهاي فرزند پروري جهت اوليا.</a:t>
            </a:r>
            <a:endParaRPr lang="en-US" sz="1600" dirty="0" smtClean="0">
              <a:solidFill>
                <a:schemeClr val="accent2">
                  <a:lumMod val="50000"/>
                </a:schemeClr>
              </a:solidFill>
              <a:cs typeface="B Nazanin" pitchFamily="2" charset="-78"/>
            </a:endParaRPr>
          </a:p>
          <a:p>
            <a:pPr algn="r" rtl="1">
              <a:lnSpc>
                <a:spcPct val="170000"/>
              </a:lnSpc>
            </a:pPr>
            <a:r>
              <a:rPr lang="fa-IR" sz="1600" b="1" dirty="0" smtClean="0">
                <a:solidFill>
                  <a:schemeClr val="accent2">
                    <a:lumMod val="50000"/>
                  </a:schemeClr>
                </a:solidFill>
                <a:cs typeface="B Nazanin" pitchFamily="2" charset="-78"/>
              </a:rPr>
              <a:t>سوال 5- دانش آموزان در معرض خطر آسيب هاي اجتماعي از قبيل بچه هاي طلاق ، دانش آموزان تک والد ،بزهكاران اجتماعي ،زندگي با غير از والدين ،والدين زندان رفته ،اعتياد والدين و ...مي باشد كه مي بايست شناسايي شده باشند.</a:t>
            </a:r>
            <a:endParaRPr lang="en-US" sz="1600" dirty="0" smtClean="0">
              <a:solidFill>
                <a:schemeClr val="accent2">
                  <a:lumMod val="50000"/>
                </a:schemeClr>
              </a:solidFill>
              <a:cs typeface="B Nazanin" pitchFamily="2" charset="-78"/>
            </a:endParaRPr>
          </a:p>
          <a:p>
            <a:pPr algn="r" rtl="1">
              <a:lnSpc>
                <a:spcPct val="170000"/>
              </a:lnSpc>
            </a:pPr>
            <a:r>
              <a:rPr lang="fa-IR" sz="1600" b="1" dirty="0" smtClean="0">
                <a:solidFill>
                  <a:schemeClr val="accent2">
                    <a:lumMod val="50000"/>
                  </a:schemeClr>
                </a:solidFill>
                <a:cs typeface="B Nazanin" pitchFamily="2" charset="-78"/>
              </a:rPr>
              <a:t>.سوال 6-مستندات مربوط به مداخلات صورت پذيرفته در خصوص دانش اموزان در معرض آسيب هاي اجتماعي.</a:t>
            </a:r>
            <a:endParaRPr lang="en-US" sz="1600" dirty="0" smtClean="0">
              <a:solidFill>
                <a:schemeClr val="accent2">
                  <a:lumMod val="50000"/>
                </a:schemeClr>
              </a:solidFill>
              <a:cs typeface="B Nazanin" pitchFamily="2" charset="-78"/>
            </a:endParaRPr>
          </a:p>
          <a:p>
            <a:pPr algn="r" rtl="1">
              <a:lnSpc>
                <a:spcPct val="170000"/>
              </a:lnSpc>
            </a:pPr>
            <a:r>
              <a:rPr lang="fa-IR" sz="1600" b="1" dirty="0" smtClean="0">
                <a:solidFill>
                  <a:schemeClr val="accent2">
                    <a:lumMod val="50000"/>
                  </a:schemeClr>
                </a:solidFill>
                <a:cs typeface="B Nazanin" pitchFamily="2" charset="-78"/>
              </a:rPr>
              <a:t>سوال 7-شناسايي دانش آموزان داراي اختلالاتي مانند پرخاشگري ، ناخن جويدن ، فرار از مدرسه، بيش فعالي، صرع اضطراب وسواس و.. و ارجاع انها و پيگيري موارد ارجاع شده.</a:t>
            </a:r>
            <a:endParaRPr lang="en-US" sz="1600" dirty="0" smtClean="0">
              <a:solidFill>
                <a:schemeClr val="accent2">
                  <a:lumMod val="50000"/>
                </a:schemeClr>
              </a:solidFill>
              <a:cs typeface="B Nazanin" pitchFamily="2" charset="-78"/>
            </a:endParaRPr>
          </a:p>
          <a:p>
            <a:pPr algn="r" rtl="1">
              <a:lnSpc>
                <a:spcPct val="170000"/>
              </a:lnSpc>
            </a:pPr>
            <a:r>
              <a:rPr lang="fa-IR" sz="1600" b="1" dirty="0" smtClean="0">
                <a:solidFill>
                  <a:schemeClr val="accent2">
                    <a:lumMod val="50000"/>
                  </a:schemeClr>
                </a:solidFill>
                <a:cs typeface="B Nazanin" pitchFamily="2" charset="-78"/>
              </a:rPr>
              <a:t>سوال 8- پرسش نا محسوس در خصوص عدم انجام  تنبيهات جسمي  و رواني دانش آموزان و طرح توسط مدير مدرسه درجلسه شوراي دبيران( مصوبه صورتجلسه ).</a:t>
            </a:r>
            <a:endParaRPr lang="en-US" sz="1600" dirty="0" smtClean="0">
              <a:solidFill>
                <a:schemeClr val="accent2">
                  <a:lumMod val="50000"/>
                </a:schemeClr>
              </a:solidFill>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5240" cy="634082"/>
          </a:xfrm>
        </p:spPr>
        <p:txBody>
          <a:bodyPr/>
          <a:lstStyle/>
          <a:p>
            <a:pPr algn="r"/>
            <a:r>
              <a:rPr lang="fa-IR" b="1"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قسمت نهم : مشاركت والدين و جامعه</a:t>
            </a:r>
            <a:endParaRPr lang="en-US" dirty="0">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sp>
        <p:nvSpPr>
          <p:cNvPr id="3" name="Content Placeholder 2"/>
          <p:cNvSpPr>
            <a:spLocks noGrp="1"/>
          </p:cNvSpPr>
          <p:nvPr>
            <p:ph sz="quarter" idx="1"/>
          </p:nvPr>
        </p:nvSpPr>
        <p:spPr>
          <a:xfrm>
            <a:off x="251520" y="908720"/>
            <a:ext cx="8496944" cy="5565232"/>
          </a:xfrm>
        </p:spPr>
        <p:txBody>
          <a:bodyPr>
            <a:normAutofit/>
          </a:bodyPr>
          <a:lstStyle/>
          <a:p>
            <a:pPr algn="r" rtl="1">
              <a:lnSpc>
                <a:spcPct val="150000"/>
              </a:lnSpc>
            </a:pPr>
            <a:r>
              <a:rPr lang="fa-IR" sz="2200" b="1" dirty="0" smtClean="0">
                <a:solidFill>
                  <a:schemeClr val="accent2">
                    <a:lumMod val="50000"/>
                  </a:schemeClr>
                </a:solidFill>
                <a:cs typeface="B Nazanin" pitchFamily="2" charset="-78"/>
              </a:rPr>
              <a:t>سوال 1-بررسي دفتر انجمن اوليا و پيگيري مصوبات در خصوص بهداشت و سلامت.</a:t>
            </a:r>
            <a:endParaRPr lang="en-US" sz="2200" dirty="0" smtClean="0">
              <a:solidFill>
                <a:schemeClr val="accent2">
                  <a:lumMod val="50000"/>
                </a:schemeClr>
              </a:solidFill>
              <a:cs typeface="B Nazanin" pitchFamily="2" charset="-78"/>
            </a:endParaRPr>
          </a:p>
          <a:p>
            <a:pPr algn="r" rtl="1">
              <a:lnSpc>
                <a:spcPct val="150000"/>
              </a:lnSpc>
            </a:pPr>
            <a:r>
              <a:rPr lang="fa-IR" sz="2200" b="1" dirty="0" smtClean="0">
                <a:solidFill>
                  <a:schemeClr val="accent2">
                    <a:lumMod val="50000"/>
                  </a:schemeClr>
                </a:solidFill>
                <a:cs typeface="B Nazanin" pitchFamily="2" charset="-78"/>
              </a:rPr>
              <a:t>سوال 2-تهيه ليست خيرين و انجمن محله ها و مشخص نمودن نوع حمايتهاي بخشهاي مختلف.</a:t>
            </a:r>
            <a:endParaRPr lang="en-US" sz="2200" dirty="0" smtClean="0">
              <a:solidFill>
                <a:schemeClr val="accent2">
                  <a:lumMod val="50000"/>
                </a:schemeClr>
              </a:solidFill>
              <a:cs typeface="B Nazanin" pitchFamily="2" charset="-78"/>
            </a:endParaRPr>
          </a:p>
          <a:p>
            <a:pPr algn="r" rtl="1">
              <a:lnSpc>
                <a:spcPct val="150000"/>
              </a:lnSpc>
            </a:pPr>
            <a:r>
              <a:rPr lang="fa-IR" sz="2200" b="1" dirty="0" smtClean="0">
                <a:solidFill>
                  <a:schemeClr val="accent2">
                    <a:lumMod val="50000"/>
                  </a:schemeClr>
                </a:solidFill>
                <a:cs typeface="B Nazanin" pitchFamily="2" charset="-78"/>
              </a:rPr>
              <a:t>سوال 3-مطرح نمودن اهميت سلامت در مساجد ،جلب مشاركت شوراي محله ،آموزش به خانواده هاي دانش آموزان .</a:t>
            </a:r>
            <a:endParaRPr lang="en-US" sz="2200" dirty="0" smtClean="0">
              <a:solidFill>
                <a:schemeClr val="accent2">
                  <a:lumMod val="50000"/>
                </a:schemeClr>
              </a:solidFill>
              <a:cs typeface="B Nazanin" pitchFamily="2" charset="-78"/>
            </a:endParaRPr>
          </a:p>
          <a:p>
            <a:pPr algn="r" rtl="1">
              <a:lnSpc>
                <a:spcPct val="150000"/>
              </a:lnSpc>
            </a:pPr>
            <a:r>
              <a:rPr lang="fa-IR" sz="2200" b="1" dirty="0" smtClean="0">
                <a:solidFill>
                  <a:schemeClr val="accent2">
                    <a:lumMod val="50000"/>
                  </a:schemeClr>
                </a:solidFill>
                <a:cs typeface="B Nazanin" pitchFamily="2" charset="-78"/>
              </a:rPr>
              <a:t>سوال 4- تيم هاي  بهداشتياران شامل :1-بهداشتياران كلاس :به تعداد كلاسهاي مدرسه .2-بهداشتياران روان :به اعضاي هر 100 دانش آموز يك نفر.3-بهداشتيار محيط: به اعضاي هر 100 دانش آموز يك نفر4- بهداشياران تغذيه : به اعضاي هر 100 دانش آموز يك نفر  5-بهداشتياران آموزشي: به اعضاي هر 100 دانش آموز يك نفر </a:t>
            </a:r>
          </a:p>
          <a:p>
            <a:pPr algn="r" rtl="1">
              <a:lnSpc>
                <a:spcPct val="150000"/>
              </a:lnSpc>
            </a:pPr>
            <a:r>
              <a:rPr lang="fa-IR" sz="2200" b="1" dirty="0" smtClean="0">
                <a:solidFill>
                  <a:schemeClr val="accent2">
                    <a:lumMod val="50000"/>
                  </a:schemeClr>
                </a:solidFill>
                <a:cs typeface="B Nazanin" pitchFamily="2" charset="-78"/>
              </a:rPr>
              <a:t>6- بهداشتياران تحرك و ورزش : به اعضاي هر 100 دانش آموز يك نفر</a:t>
            </a:r>
            <a:endParaRPr lang="en-US" sz="2200" dirty="0" smtClean="0">
              <a:solidFill>
                <a:schemeClr val="accent2">
                  <a:lumMod val="50000"/>
                </a:schemeClr>
              </a:solidFill>
              <a:cs typeface="B Nazanin" pitchFamily="2" charset="-78"/>
            </a:endParaRPr>
          </a:p>
          <a:p>
            <a:pPr algn="r" rtl="1">
              <a:lnSpc>
                <a:spcPct val="150000"/>
              </a:lnSpc>
            </a:pPr>
            <a:endParaRPr lang="en-US" sz="2200" dirty="0">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lstStyle/>
          <a:p>
            <a:pPr algn="r"/>
            <a:r>
              <a:rPr lang="fa-IR" b="1"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قسمت نهم : مشاركت والدين و جامعه</a:t>
            </a:r>
            <a:endParaRPr lang="en-US" dirty="0">
              <a:effectLst>
                <a:outerShdw blurRad="38100" dist="38100" dir="2700000" algn="tl">
                  <a:srgbClr val="000000">
                    <a:alpha val="43137"/>
                  </a:srgbClr>
                </a:outerShdw>
              </a:effectLst>
              <a:cs typeface="B Titr" panose="00000700000000000000" pitchFamily="2" charset="-78"/>
            </a:endParaRPr>
          </a:p>
        </p:txBody>
      </p:sp>
      <p:sp>
        <p:nvSpPr>
          <p:cNvPr id="3" name="Content Placeholder 2"/>
          <p:cNvSpPr>
            <a:spLocks noGrp="1"/>
          </p:cNvSpPr>
          <p:nvPr>
            <p:ph sz="quarter" idx="1"/>
          </p:nvPr>
        </p:nvSpPr>
        <p:spPr>
          <a:xfrm>
            <a:off x="251520" y="908720"/>
            <a:ext cx="8352928" cy="5760640"/>
          </a:xfrm>
        </p:spPr>
        <p:txBody>
          <a:bodyPr/>
          <a:lstStyle/>
          <a:p>
            <a:pPr algn="r" rtl="1">
              <a:lnSpc>
                <a:spcPct val="200000"/>
              </a:lnSpc>
            </a:pPr>
            <a:r>
              <a:rPr lang="fa-IR" b="1" dirty="0" smtClean="0">
                <a:solidFill>
                  <a:schemeClr val="accent2">
                    <a:lumMod val="50000"/>
                  </a:schemeClr>
                </a:solidFill>
                <a:cs typeface="B Nazanin" pitchFamily="2" charset="-78"/>
              </a:rPr>
              <a:t>سوال 5- ارائه گزارش كار از برگزاري كلاس هاي آموزشي ، توزيع جوايز .</a:t>
            </a:r>
            <a:endParaRPr lang="en-US" dirty="0" smtClean="0">
              <a:solidFill>
                <a:schemeClr val="accent2">
                  <a:lumMod val="50000"/>
                </a:schemeClr>
              </a:solidFill>
              <a:cs typeface="B Nazanin" pitchFamily="2" charset="-78"/>
            </a:endParaRPr>
          </a:p>
          <a:p>
            <a:pPr algn="r" rtl="1">
              <a:lnSpc>
                <a:spcPct val="200000"/>
              </a:lnSpc>
            </a:pPr>
            <a:r>
              <a:rPr lang="fa-IR" b="1" dirty="0" smtClean="0">
                <a:solidFill>
                  <a:schemeClr val="accent2">
                    <a:lumMod val="50000"/>
                  </a:schemeClr>
                </a:solidFill>
                <a:cs typeface="B Nazanin" pitchFamily="2" charset="-78"/>
              </a:rPr>
              <a:t>سوال 6-ليست اسامي داوطلبين سلامت وفعاليتهاي انان از قبيل ارائه كنفرانس مقاله و...</a:t>
            </a:r>
            <a:endParaRPr lang="en-US" dirty="0" smtClean="0">
              <a:solidFill>
                <a:schemeClr val="accent2">
                  <a:lumMod val="50000"/>
                </a:schemeClr>
              </a:solidFill>
              <a:cs typeface="B Nazanin" pitchFamily="2" charset="-78"/>
            </a:endParaRPr>
          </a:p>
          <a:p>
            <a:pPr algn="r" rtl="1">
              <a:lnSpc>
                <a:spcPct val="200000"/>
              </a:lnSpc>
            </a:pPr>
            <a:r>
              <a:rPr lang="fa-IR" b="1" dirty="0" smtClean="0">
                <a:solidFill>
                  <a:schemeClr val="accent2">
                    <a:lumMod val="50000"/>
                  </a:schemeClr>
                </a:solidFill>
                <a:cs typeface="B Nazanin" pitchFamily="2" charset="-78"/>
              </a:rPr>
              <a:t>سوال 7- درمراسم صبحگاه و يا كلاس درس دانش آموزاني که اجراي تحقيق و ساير مطالب آموزشي داشته اند  به همسالان خود آموزش داده باشند.</a:t>
            </a:r>
            <a:endParaRPr lang="en-US" dirty="0" smtClean="0">
              <a:solidFill>
                <a:schemeClr val="accent2">
                  <a:lumMod val="50000"/>
                </a:schemeClr>
              </a:solidFill>
              <a:cs typeface="B Nazanin" pitchFamily="2" charset="-78"/>
            </a:endParaRPr>
          </a:p>
          <a:p>
            <a:pPr algn="r" rtl="1">
              <a:lnSpc>
                <a:spcPct val="200000"/>
              </a:lnSpc>
            </a:pPr>
            <a:r>
              <a:rPr lang="fa-IR" b="1" dirty="0" smtClean="0">
                <a:solidFill>
                  <a:schemeClr val="accent2">
                    <a:lumMod val="50000"/>
                  </a:schemeClr>
                </a:solidFill>
                <a:cs typeface="B Nazanin" pitchFamily="2" charset="-78"/>
              </a:rPr>
              <a:t>سوال 8- بررسي دفتر شوراي دانش آموزي كه در صورتجلسات آنها مصوبات بهداشتي موجود باشد.</a:t>
            </a:r>
            <a:endParaRPr lang="en-US" dirty="0">
              <a:solidFill>
                <a:schemeClr val="accent2">
                  <a:lumMod val="50000"/>
                </a:schemeClr>
              </a:solidFill>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2553518" y="1196752"/>
            <a:ext cx="3096344" cy="5270554"/>
          </a:xfrm>
        </p:spPr>
      </p:pic>
      <p:sp>
        <p:nvSpPr>
          <p:cNvPr id="5" name="Title 1"/>
          <p:cNvSpPr>
            <a:spLocks noGrp="1"/>
          </p:cNvSpPr>
          <p:nvPr>
            <p:ph type="title"/>
          </p:nvPr>
        </p:nvSpPr>
        <p:spPr>
          <a:xfrm>
            <a:off x="1680443" y="260648"/>
            <a:ext cx="4842494" cy="675599"/>
          </a:xfrm>
        </p:spPr>
        <p:txBody>
          <a:bodyPr/>
          <a:lstStyle/>
          <a:p>
            <a:pPr algn="r"/>
            <a:r>
              <a:rPr lang="fa-IR" b="1"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پوستر و نشان مدارس مروج سلامت</a:t>
            </a:r>
            <a:endParaRPr lang="en-US" dirty="0">
              <a:effectLst>
                <a:outerShdw blurRad="38100" dist="38100" dir="2700000" algn="tl">
                  <a:srgbClr val="000000">
                    <a:alpha val="43137"/>
                  </a:srgbClr>
                </a:outerShdw>
              </a:effectLst>
              <a:cs typeface="B Titr" panose="00000700000000000000" pitchFamily="2" charset="-78"/>
            </a:endParaRPr>
          </a:p>
        </p:txBody>
      </p:sp>
    </p:spTree>
    <p:extLst>
      <p:ext uri="{BB962C8B-B14F-4D97-AF65-F5344CB8AC3E}">
        <p14:creationId xmlns:p14="http://schemas.microsoft.com/office/powerpoint/2010/main" val="1455885840"/>
      </p:ext>
    </p:extLst>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331640" y="548680"/>
            <a:ext cx="5721951" cy="5925145"/>
          </a:xfrm>
        </p:spPr>
      </p:pic>
    </p:spTree>
    <p:extLst>
      <p:ext uri="{BB962C8B-B14F-4D97-AF65-F5344CB8AC3E}">
        <p14:creationId xmlns:p14="http://schemas.microsoft.com/office/powerpoint/2010/main" val="2017811141"/>
      </p:ext>
    </p:extLst>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260648"/>
            <a:ext cx="7128792" cy="1224136"/>
          </a:xfrm>
        </p:spPr>
        <p:txBody>
          <a:bodyPr anchor="ctr">
            <a:normAutofit/>
          </a:bodyPr>
          <a:lstStyle/>
          <a:p>
            <a:pPr algn="r"/>
            <a:r>
              <a:rPr lang="fa-IR" sz="2800"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هدف كلي :</a:t>
            </a:r>
            <a:r>
              <a:rPr lang="fa-IR" sz="2000" dirty="0" smtClean="0"/>
              <a:t/>
            </a:r>
            <a:br>
              <a:rPr lang="fa-IR" sz="2000" dirty="0" smtClean="0"/>
            </a:br>
            <a:r>
              <a:rPr lang="fa-IR" sz="1800" dirty="0" smtClean="0">
                <a:solidFill>
                  <a:schemeClr val="accent2">
                    <a:lumMod val="50000"/>
                  </a:schemeClr>
                </a:solidFill>
                <a:latin typeface="+mn-lt"/>
                <a:ea typeface="+mn-ea"/>
                <a:cs typeface="+mn-cs"/>
              </a:rPr>
              <a:t>ترويج و استقرار مفاهيم ارتقاي سلامت در بين دانش آموزان مدارس كشور از طريق استقرار نظام مدارس مروج سلامت</a:t>
            </a:r>
            <a:endParaRPr lang="en-US" sz="1800" dirty="0">
              <a:solidFill>
                <a:schemeClr val="accent2">
                  <a:lumMod val="50000"/>
                </a:schemeClr>
              </a:solidFill>
              <a:latin typeface="+mn-lt"/>
              <a:ea typeface="+mn-ea"/>
              <a:cs typeface="+mn-cs"/>
            </a:endParaRPr>
          </a:p>
        </p:txBody>
      </p:sp>
      <p:sp>
        <p:nvSpPr>
          <p:cNvPr id="3" name="Subtitle 2"/>
          <p:cNvSpPr>
            <a:spLocks noGrp="1"/>
          </p:cNvSpPr>
          <p:nvPr>
            <p:ph type="subTitle" idx="1"/>
          </p:nvPr>
        </p:nvSpPr>
        <p:spPr>
          <a:xfrm>
            <a:off x="1857356" y="1571612"/>
            <a:ext cx="6984776" cy="5072098"/>
          </a:xfrm>
        </p:spPr>
        <p:txBody>
          <a:bodyPr>
            <a:noAutofit/>
          </a:bodyPr>
          <a:lstStyle/>
          <a:p>
            <a:pPr algn="r" rtl="1"/>
            <a:r>
              <a:rPr lang="fa-IR" sz="2800" cap="small" dirty="0">
                <a:solidFill>
                  <a:schemeClr val="accent1">
                    <a:lumMod val="75000"/>
                  </a:schemeClr>
                </a:solidFill>
                <a:effectLst>
                  <a:outerShdw blurRad="38100" dist="38100" dir="2700000" algn="tl">
                    <a:srgbClr val="000000">
                      <a:alpha val="43137"/>
                    </a:srgbClr>
                  </a:outerShdw>
                </a:effectLst>
                <a:latin typeface="+mj-lt"/>
                <a:ea typeface="+mj-ea"/>
                <a:cs typeface="B Titr" panose="00000700000000000000" pitchFamily="2" charset="-78"/>
              </a:rPr>
              <a:t>اهداف اختصاصي :</a:t>
            </a:r>
          </a:p>
          <a:p>
            <a:pPr algn="r" rtl="1">
              <a:lnSpc>
                <a:spcPct val="170000"/>
              </a:lnSpc>
            </a:pPr>
            <a:r>
              <a:rPr lang="fa-IR" cap="small" dirty="0" smtClean="0">
                <a:latin typeface="+mj-lt"/>
                <a:ea typeface="+mj-ea"/>
                <a:cs typeface="+mj-cs"/>
              </a:rPr>
              <a:t>1</a:t>
            </a:r>
            <a:r>
              <a:rPr lang="fa-IR" cap="small" dirty="0" smtClean="0">
                <a:solidFill>
                  <a:schemeClr val="accent2">
                    <a:lumMod val="50000"/>
                  </a:schemeClr>
                </a:solidFill>
              </a:rPr>
              <a:t>. توانمند سازي دانش آموزان، پرسنل، اولياء و مربيان در زمينه مفاهيم ارتقاي سلامت نوجوانان و جوانان و ساختارمدارس مروج سلامت</a:t>
            </a:r>
          </a:p>
          <a:p>
            <a:pPr algn="r" rtl="1">
              <a:lnSpc>
                <a:spcPct val="170000"/>
              </a:lnSpc>
            </a:pPr>
            <a:r>
              <a:rPr lang="fa-IR" cap="small" dirty="0" smtClean="0">
                <a:solidFill>
                  <a:schemeClr val="accent2">
                    <a:lumMod val="50000"/>
                  </a:schemeClr>
                </a:solidFill>
              </a:rPr>
              <a:t>2. ارائه خدمات سلامت در يك مجموعه ادغام يافته و ارتقاي شاخصهاي آن در سطح كليه مدارس كشور</a:t>
            </a:r>
          </a:p>
          <a:p>
            <a:pPr algn="r" rtl="1">
              <a:lnSpc>
                <a:spcPct val="170000"/>
              </a:lnSpc>
            </a:pPr>
            <a:r>
              <a:rPr lang="fa-IR" cap="small" dirty="0" smtClean="0">
                <a:solidFill>
                  <a:schemeClr val="accent2">
                    <a:lumMod val="50000"/>
                  </a:schemeClr>
                </a:solidFill>
              </a:rPr>
              <a:t>3. طراحي سيستم گردآوري و استفاده از حداقل داد ه ها براي جمع آوري شاخص ها و طلاعات به منظور پايش،برنامه ريزي، ارزشيابي و رتبه بندي مدارس مروج سلامت در سطوح ملي و منطقه اي</a:t>
            </a:r>
          </a:p>
          <a:p>
            <a:pPr algn="r" rtl="1">
              <a:lnSpc>
                <a:spcPct val="170000"/>
              </a:lnSpc>
            </a:pPr>
            <a:r>
              <a:rPr lang="fa-IR" cap="small" dirty="0" smtClean="0">
                <a:solidFill>
                  <a:schemeClr val="accent2">
                    <a:lumMod val="50000"/>
                  </a:schemeClr>
                </a:solidFill>
              </a:rPr>
              <a:t>4. بهبود وضعيت بيماريابي و درمان دانش آموزان مبتلا به اختلالات و مشكلات سلامتي</a:t>
            </a:r>
          </a:p>
          <a:p>
            <a:pPr algn="r" rtl="1">
              <a:lnSpc>
                <a:spcPct val="170000"/>
              </a:lnSpc>
            </a:pPr>
            <a:r>
              <a:rPr lang="fa-IR" cap="small" dirty="0" smtClean="0">
                <a:solidFill>
                  <a:schemeClr val="accent2">
                    <a:lumMod val="50000"/>
                  </a:schemeClr>
                </a:solidFill>
              </a:rPr>
              <a:t>5. بهبود الگوهای تغذیه ای دانش آموزان</a:t>
            </a:r>
          </a:p>
          <a:p>
            <a:pPr algn="r" rtl="1">
              <a:lnSpc>
                <a:spcPct val="170000"/>
              </a:lnSpc>
            </a:pPr>
            <a:r>
              <a:rPr lang="fa-IR" sz="1100" dirty="0" smtClean="0">
                <a:cs typeface="B Nazanin" pitchFamily="2" charset="-78"/>
              </a:rPr>
              <a:t>ي</a:t>
            </a:r>
            <a:endParaRPr lang="en-US" sz="1100" dirty="0">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7356" y="357166"/>
            <a:ext cx="6743704" cy="1071570"/>
          </a:xfrm>
        </p:spPr>
        <p:txBody>
          <a:bodyPr anchor="ctr">
            <a:normAutofit/>
          </a:bodyPr>
          <a:lstStyle/>
          <a:p>
            <a:pPr algn="r"/>
            <a:r>
              <a:rPr lang="fa-IR" sz="2800" dirty="0">
                <a:solidFill>
                  <a:schemeClr val="accent1">
                    <a:lumMod val="75000"/>
                  </a:schemeClr>
                </a:solidFill>
                <a:effectLst>
                  <a:outerShdw blurRad="38100" dist="38100" dir="2700000" algn="tl">
                    <a:srgbClr val="000000">
                      <a:alpha val="43137"/>
                    </a:srgbClr>
                  </a:outerShdw>
                </a:effectLst>
                <a:cs typeface="B Titr" panose="00000700000000000000" pitchFamily="2" charset="-78"/>
              </a:rPr>
              <a:t>اهداف اختصاصي :</a:t>
            </a:r>
            <a:r>
              <a:rPr lang="fa-IR" sz="3200" dirty="0" smtClean="0">
                <a:solidFill>
                  <a:schemeClr val="accent3">
                    <a:lumMod val="40000"/>
                    <a:lumOff val="60000"/>
                  </a:schemeClr>
                </a:solidFill>
              </a:rPr>
              <a:t/>
            </a:r>
            <a:br>
              <a:rPr lang="fa-IR" sz="3200" dirty="0" smtClean="0">
                <a:solidFill>
                  <a:schemeClr val="accent3">
                    <a:lumMod val="40000"/>
                    <a:lumOff val="60000"/>
                  </a:schemeClr>
                </a:solidFill>
              </a:rPr>
            </a:br>
            <a:endParaRPr lang="fa-IR" dirty="0"/>
          </a:p>
        </p:txBody>
      </p:sp>
      <p:sp>
        <p:nvSpPr>
          <p:cNvPr id="3" name="Subtitle 2"/>
          <p:cNvSpPr>
            <a:spLocks noGrp="1"/>
          </p:cNvSpPr>
          <p:nvPr>
            <p:ph type="subTitle" idx="1"/>
          </p:nvPr>
        </p:nvSpPr>
        <p:spPr>
          <a:xfrm>
            <a:off x="1643042" y="928670"/>
            <a:ext cx="7072362" cy="5429288"/>
          </a:xfrm>
        </p:spPr>
        <p:txBody>
          <a:bodyPr>
            <a:noAutofit/>
          </a:bodyPr>
          <a:lstStyle/>
          <a:p>
            <a:pPr algn="r" rtl="1">
              <a:lnSpc>
                <a:spcPct val="170000"/>
              </a:lnSpc>
            </a:pPr>
            <a:r>
              <a:rPr lang="fa-IR" cap="small" dirty="0" smtClean="0">
                <a:solidFill>
                  <a:schemeClr val="accent2">
                    <a:lumMod val="50000"/>
                  </a:schemeClr>
                </a:solidFill>
              </a:rPr>
              <a:t>6. پيشگيري از رفتارهاي مخاطره آميز سلامت در دانش آموزان</a:t>
            </a:r>
          </a:p>
          <a:p>
            <a:pPr algn="r" rtl="1">
              <a:lnSpc>
                <a:spcPct val="170000"/>
              </a:lnSpc>
            </a:pPr>
            <a:r>
              <a:rPr lang="fa-IR" cap="small" dirty="0" smtClean="0">
                <a:solidFill>
                  <a:schemeClr val="accent2">
                    <a:lumMod val="50000"/>
                  </a:schemeClr>
                </a:solidFill>
              </a:rPr>
              <a:t>7. بهبود شرايط فيز يكي و بهداشت محيط درمدارس</a:t>
            </a:r>
          </a:p>
          <a:p>
            <a:pPr algn="r" rtl="1">
              <a:lnSpc>
                <a:spcPct val="170000"/>
              </a:lnSpc>
            </a:pPr>
            <a:r>
              <a:rPr lang="fa-IR" cap="small" dirty="0" smtClean="0">
                <a:solidFill>
                  <a:schemeClr val="accent2">
                    <a:lumMod val="50000"/>
                  </a:schemeClr>
                </a:solidFill>
              </a:rPr>
              <a:t>8. افزايش مشاركت دانش آموزان، كاركنان، اولياء و مربيان در زمينه ارتقاي سلامت نوجوانان و جوانان و جامعه درقالب شكل گيري برنامه داوطلبان سلامت</a:t>
            </a:r>
          </a:p>
          <a:p>
            <a:pPr algn="r" rtl="1">
              <a:lnSpc>
                <a:spcPct val="170000"/>
              </a:lnSpc>
            </a:pPr>
            <a:r>
              <a:rPr lang="fa-IR" cap="small" dirty="0" smtClean="0">
                <a:solidFill>
                  <a:schemeClr val="accent2">
                    <a:lumMod val="50000"/>
                  </a:schemeClr>
                </a:solidFill>
              </a:rPr>
              <a:t>9. دستيابي به بهترين مدل و مكانيسم ها براي ايجاد شبكه هاي ملي و منطقه اي در كشورهاي مديترانه شرقي براساس شواهد و بهره گيري از تمامي نظريه ها</a:t>
            </a:r>
          </a:p>
          <a:p>
            <a:pPr algn="r" rtl="1">
              <a:lnSpc>
                <a:spcPct val="170000"/>
              </a:lnSpc>
            </a:pPr>
            <a:r>
              <a:rPr lang="fa-IR" cap="small" dirty="0" smtClean="0">
                <a:solidFill>
                  <a:schemeClr val="accent2">
                    <a:lumMod val="50000"/>
                  </a:schemeClr>
                </a:solidFill>
              </a:rPr>
              <a:t>10 . مرور و تبادل اطلاعات حاصل از تجارب و موفقيتهاي بدست آمده در زمينه مدارس مروج سلامت درسطوح استاني، ملي و منطقه اي</a:t>
            </a: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1412776"/>
            <a:ext cx="8229600" cy="5026563"/>
          </a:xfrm>
        </p:spPr>
        <p:txBody>
          <a:bodyPr>
            <a:normAutofit fontScale="92500" lnSpcReduction="20000"/>
          </a:bodyPr>
          <a:lstStyle/>
          <a:p>
            <a:pPr lvl="0" algn="justLow" rtl="1" eaLnBrk="0" fontAlgn="base" hangingPunct="0">
              <a:lnSpc>
                <a:spcPct val="150000"/>
              </a:lnSpc>
              <a:spcBef>
                <a:spcPct val="0"/>
              </a:spcBef>
              <a:spcAft>
                <a:spcPct val="0"/>
              </a:spcAft>
              <a:buFontTx/>
              <a:buChar char="•"/>
            </a:pPr>
            <a:r>
              <a:rPr lang="fa-IR" sz="2800" b="1" dirty="0" smtClean="0">
                <a:solidFill>
                  <a:schemeClr val="bg2">
                    <a:lumMod val="25000"/>
                  </a:schemeClr>
                </a:solidFill>
                <a:latin typeface="Arial" pitchFamily="34" charset="0"/>
                <a:ea typeface="Calibri" pitchFamily="34" charset="0"/>
                <a:cs typeface="B Nazanin" pitchFamily="2" charset="-78"/>
              </a:rPr>
              <a:t>برنامه جامع آموزش سلامت </a:t>
            </a:r>
            <a:endParaRPr lang="en-US" sz="2800" b="1" dirty="0" smtClean="0">
              <a:solidFill>
                <a:schemeClr val="bg2">
                  <a:lumMod val="25000"/>
                </a:schemeClr>
              </a:solidFill>
              <a:latin typeface="Arial" pitchFamily="34" charset="0"/>
              <a:ea typeface="Calibri" pitchFamily="34" charset="0"/>
              <a:cs typeface="B Nazanin" pitchFamily="2" charset="-78"/>
            </a:endParaRPr>
          </a:p>
          <a:p>
            <a:pPr lvl="0" algn="justLow" rtl="1" eaLnBrk="0" fontAlgn="base" hangingPunct="0">
              <a:lnSpc>
                <a:spcPct val="150000"/>
              </a:lnSpc>
              <a:spcBef>
                <a:spcPct val="0"/>
              </a:spcBef>
              <a:spcAft>
                <a:spcPct val="0"/>
              </a:spcAft>
              <a:buFontTx/>
              <a:buChar char="•"/>
            </a:pPr>
            <a:r>
              <a:rPr lang="fa-IR" sz="2800" b="1" dirty="0" smtClean="0">
                <a:solidFill>
                  <a:schemeClr val="bg2">
                    <a:lumMod val="25000"/>
                  </a:schemeClr>
                </a:solidFill>
                <a:latin typeface="Arial" pitchFamily="34" charset="0"/>
                <a:ea typeface="Calibri" pitchFamily="34" charset="0"/>
                <a:cs typeface="B Nazanin" pitchFamily="2" charset="-78"/>
              </a:rPr>
              <a:t>ارائه خدمات بالینی در مدرسه </a:t>
            </a:r>
            <a:endParaRPr lang="en-US" sz="2800" b="1" dirty="0" smtClean="0">
              <a:solidFill>
                <a:schemeClr val="bg2">
                  <a:lumMod val="25000"/>
                </a:schemeClr>
              </a:solidFill>
              <a:latin typeface="Arial" pitchFamily="34" charset="0"/>
              <a:ea typeface="Calibri" pitchFamily="34" charset="0"/>
              <a:cs typeface="B Nazanin" pitchFamily="2" charset="-78"/>
            </a:endParaRPr>
          </a:p>
          <a:p>
            <a:pPr lvl="0" algn="justLow" rtl="1" eaLnBrk="0" fontAlgn="base" hangingPunct="0">
              <a:lnSpc>
                <a:spcPct val="150000"/>
              </a:lnSpc>
              <a:spcBef>
                <a:spcPct val="0"/>
              </a:spcBef>
              <a:spcAft>
                <a:spcPct val="0"/>
              </a:spcAft>
              <a:buFontTx/>
              <a:buChar char="•"/>
            </a:pPr>
            <a:r>
              <a:rPr lang="fa-IR" sz="2800" b="1" dirty="0" smtClean="0">
                <a:solidFill>
                  <a:schemeClr val="bg2">
                    <a:lumMod val="25000"/>
                  </a:schemeClr>
                </a:solidFill>
                <a:latin typeface="Arial" pitchFamily="34" charset="0"/>
                <a:ea typeface="Calibri" pitchFamily="34" charset="0"/>
                <a:cs typeface="B Nazanin" pitchFamily="2" charset="-78"/>
              </a:rPr>
              <a:t>سلامت محيط در مدرسه </a:t>
            </a:r>
            <a:endParaRPr lang="en-US" sz="2800" b="1" dirty="0" smtClean="0">
              <a:solidFill>
                <a:schemeClr val="bg2">
                  <a:lumMod val="25000"/>
                </a:schemeClr>
              </a:solidFill>
              <a:latin typeface="Arial" pitchFamily="34" charset="0"/>
              <a:ea typeface="Calibri" pitchFamily="34" charset="0"/>
              <a:cs typeface="B Nazanin" pitchFamily="2" charset="-78"/>
            </a:endParaRPr>
          </a:p>
          <a:p>
            <a:pPr algn="justLow" rtl="1" eaLnBrk="0" fontAlgn="base" hangingPunct="0">
              <a:lnSpc>
                <a:spcPct val="150000"/>
              </a:lnSpc>
              <a:spcBef>
                <a:spcPct val="0"/>
              </a:spcBef>
              <a:spcAft>
                <a:spcPct val="0"/>
              </a:spcAft>
              <a:buFontTx/>
              <a:buChar char="•"/>
            </a:pPr>
            <a:r>
              <a:rPr lang="fa-IR" sz="2800" b="1" dirty="0" smtClean="0">
                <a:solidFill>
                  <a:schemeClr val="bg2">
                    <a:lumMod val="25000"/>
                  </a:schemeClr>
                </a:solidFill>
                <a:latin typeface="Arial" pitchFamily="34" charset="0"/>
                <a:ea typeface="Calibri" pitchFamily="34" charset="0"/>
                <a:cs typeface="B Nazanin" pitchFamily="2" charset="-78"/>
              </a:rPr>
              <a:t>بهبود تغذيه در مدرسه</a:t>
            </a:r>
          </a:p>
          <a:p>
            <a:pPr algn="justLow" rtl="1" eaLnBrk="0" fontAlgn="base" hangingPunct="0">
              <a:lnSpc>
                <a:spcPct val="150000"/>
              </a:lnSpc>
              <a:spcBef>
                <a:spcPct val="0"/>
              </a:spcBef>
              <a:spcAft>
                <a:spcPct val="0"/>
              </a:spcAft>
              <a:buFontTx/>
              <a:buChar char="•"/>
            </a:pPr>
            <a:r>
              <a:rPr lang="fa-IR" sz="2800" b="1" dirty="0" smtClean="0">
                <a:solidFill>
                  <a:schemeClr val="bg2">
                    <a:lumMod val="25000"/>
                  </a:schemeClr>
                </a:solidFill>
                <a:latin typeface="Arial" pitchFamily="34" charset="0"/>
                <a:ea typeface="Calibri" pitchFamily="34" charset="0"/>
                <a:cs typeface="B Nazanin" pitchFamily="2" charset="-78"/>
              </a:rPr>
              <a:t>ارتقای سلامت کارکنان مدرسه </a:t>
            </a:r>
            <a:endParaRPr lang="en-US" sz="2800" b="1" dirty="0" smtClean="0">
              <a:solidFill>
                <a:schemeClr val="bg2">
                  <a:lumMod val="25000"/>
                </a:schemeClr>
              </a:solidFill>
              <a:latin typeface="Arial" pitchFamily="34" charset="0"/>
              <a:ea typeface="Calibri" pitchFamily="34" charset="0"/>
              <a:cs typeface="B Nazanin" pitchFamily="2" charset="-78"/>
            </a:endParaRPr>
          </a:p>
          <a:p>
            <a:pPr lvl="0" algn="justLow" rtl="1" eaLnBrk="0" fontAlgn="base" hangingPunct="0">
              <a:lnSpc>
                <a:spcPct val="150000"/>
              </a:lnSpc>
              <a:spcBef>
                <a:spcPct val="0"/>
              </a:spcBef>
              <a:spcAft>
                <a:spcPct val="0"/>
              </a:spcAft>
              <a:buFontTx/>
              <a:buChar char="•"/>
            </a:pPr>
            <a:r>
              <a:rPr lang="fa-IR" sz="2800" b="1" dirty="0" smtClean="0">
                <a:solidFill>
                  <a:schemeClr val="bg2">
                    <a:lumMod val="25000"/>
                  </a:schemeClr>
                </a:solidFill>
                <a:latin typeface="Arial" pitchFamily="34" charset="0"/>
                <a:ea typeface="Calibri" pitchFamily="34" charset="0"/>
                <a:cs typeface="B Nazanin" pitchFamily="2" charset="-78"/>
              </a:rPr>
              <a:t>تحرک فيزيكي و فعاليت بدنی در مدرسه</a:t>
            </a:r>
            <a:endParaRPr lang="en-US" sz="2800" b="1" dirty="0" smtClean="0">
              <a:solidFill>
                <a:schemeClr val="bg2">
                  <a:lumMod val="25000"/>
                </a:schemeClr>
              </a:solidFill>
              <a:latin typeface="Arial" pitchFamily="34" charset="0"/>
              <a:ea typeface="Calibri" pitchFamily="34" charset="0"/>
              <a:cs typeface="B Nazanin" pitchFamily="2" charset="-78"/>
            </a:endParaRPr>
          </a:p>
          <a:p>
            <a:pPr algn="justLow" rtl="1" eaLnBrk="0" fontAlgn="base" hangingPunct="0">
              <a:lnSpc>
                <a:spcPct val="150000"/>
              </a:lnSpc>
              <a:spcBef>
                <a:spcPct val="0"/>
              </a:spcBef>
              <a:spcAft>
                <a:spcPct val="0"/>
              </a:spcAft>
              <a:buFontTx/>
              <a:buChar char="•"/>
            </a:pPr>
            <a:r>
              <a:rPr lang="fa-IR" sz="2800" b="1" dirty="0" smtClean="0">
                <a:solidFill>
                  <a:schemeClr val="bg2">
                    <a:lumMod val="25000"/>
                  </a:schemeClr>
                </a:solidFill>
                <a:latin typeface="Arial" pitchFamily="34" charset="0"/>
                <a:ea typeface="Calibri" pitchFamily="34" charset="0"/>
                <a:cs typeface="B Nazanin" pitchFamily="2" charset="-78"/>
              </a:rPr>
              <a:t>خدمات سلامت روان و مشاوره اي در مدرسه  </a:t>
            </a:r>
            <a:endParaRPr lang="en-US" sz="2800" b="1" dirty="0" smtClean="0">
              <a:solidFill>
                <a:schemeClr val="bg2">
                  <a:lumMod val="25000"/>
                </a:schemeClr>
              </a:solidFill>
              <a:latin typeface="Arial" pitchFamily="34" charset="0"/>
              <a:ea typeface="Calibri" pitchFamily="34" charset="0"/>
              <a:cs typeface="B Nazanin" pitchFamily="2" charset="-78"/>
            </a:endParaRPr>
          </a:p>
          <a:p>
            <a:pPr algn="justLow" rtl="1" eaLnBrk="0" fontAlgn="base" hangingPunct="0">
              <a:lnSpc>
                <a:spcPct val="150000"/>
              </a:lnSpc>
              <a:spcBef>
                <a:spcPct val="0"/>
              </a:spcBef>
              <a:spcAft>
                <a:spcPct val="0"/>
              </a:spcAft>
              <a:buFontTx/>
              <a:buChar char="•"/>
            </a:pPr>
            <a:r>
              <a:rPr lang="fa-IR" sz="2800" b="1" dirty="0" smtClean="0">
                <a:solidFill>
                  <a:schemeClr val="bg2">
                    <a:lumMod val="25000"/>
                  </a:schemeClr>
                </a:solidFill>
                <a:latin typeface="Arial" pitchFamily="34" charset="0"/>
                <a:ea typeface="Calibri" pitchFamily="34" charset="0"/>
                <a:cs typeface="B Nazanin" pitchFamily="2" charset="-78"/>
              </a:rPr>
              <a:t>مشاركت والدين وجامعه در برنامه های سلامت در مدرسه و شبکه داوطلبان سلامت دانش آموز</a:t>
            </a:r>
            <a:r>
              <a:rPr lang="fa-IR" sz="2800" b="1" dirty="0" smtClean="0">
                <a:solidFill>
                  <a:schemeClr val="bg2">
                    <a:lumMod val="25000"/>
                  </a:schemeClr>
                </a:solidFill>
                <a:cs typeface="B Nazanin" pitchFamily="2" charset="-78"/>
              </a:rPr>
              <a:t>ان</a:t>
            </a:r>
            <a:r>
              <a:rPr lang="en-US" sz="2800" b="1" dirty="0" smtClean="0">
                <a:solidFill>
                  <a:schemeClr val="accent2">
                    <a:lumMod val="50000"/>
                  </a:schemeClr>
                </a:solidFill>
                <a:cs typeface="B Nazanin" pitchFamily="2" charset="-78"/>
              </a:rPr>
              <a:t> </a:t>
            </a:r>
            <a:endParaRPr lang="fa-IR" sz="2800" b="1" dirty="0" smtClean="0">
              <a:solidFill>
                <a:schemeClr val="accent2">
                  <a:lumMod val="50000"/>
                </a:schemeClr>
              </a:solidFill>
              <a:latin typeface="Arial" pitchFamily="34" charset="0"/>
              <a:ea typeface="Calibri" pitchFamily="34" charset="0"/>
              <a:cs typeface="B Nazanin" pitchFamily="2" charset="-78"/>
            </a:endParaRPr>
          </a:p>
          <a:p>
            <a:endParaRPr lang="en-US" dirty="0"/>
          </a:p>
        </p:txBody>
      </p:sp>
      <p:sp>
        <p:nvSpPr>
          <p:cNvPr id="3" name="Title 2"/>
          <p:cNvSpPr>
            <a:spLocks noGrp="1"/>
          </p:cNvSpPr>
          <p:nvPr>
            <p:ph type="title"/>
          </p:nvPr>
        </p:nvSpPr>
        <p:spPr>
          <a:xfrm>
            <a:off x="467544" y="476672"/>
            <a:ext cx="8229600" cy="706090"/>
          </a:xfrm>
        </p:spPr>
        <p:txBody>
          <a:bodyPr>
            <a:normAutofit fontScale="90000"/>
          </a:bodyPr>
          <a:lstStyle/>
          <a:p>
            <a:pPr lvl="0" algn="r" rtl="1"/>
            <a:r>
              <a:rPr lang="fa-IR" sz="4400" dirty="0" smtClean="0">
                <a:solidFill>
                  <a:schemeClr val="accent2">
                    <a:lumMod val="50000"/>
                  </a:schemeClr>
                </a:solidFill>
                <a:latin typeface="Arial" pitchFamily="34" charset="0"/>
                <a:ea typeface="Calibri" pitchFamily="34" charset="0"/>
                <a:cs typeface="B Majid Shadow" pitchFamily="2" charset="-78"/>
              </a:rPr>
              <a:t>اصول برنامه :</a:t>
            </a:r>
            <a:endParaRPr lang="en-US" dirty="0"/>
          </a:p>
        </p:txBody>
      </p:sp>
      <p:pic>
        <p:nvPicPr>
          <p:cNvPr id="6"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08" y="476672"/>
            <a:ext cx="2461795" cy="419043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556792"/>
            <a:ext cx="7467600" cy="3240360"/>
          </a:xfrm>
        </p:spPr>
        <p:txBody>
          <a:bodyPr anchor="ctr">
            <a:noAutofit/>
          </a:bodyPr>
          <a:lstStyle/>
          <a:p>
            <a:pPr algn="ctr"/>
            <a:r>
              <a:rPr lang="fa-IR" sz="5400" b="1"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اجراي برنامه </a:t>
            </a:r>
            <a:r>
              <a:rPr lang="en-US" sz="5400" b="1"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
            </a:r>
            <a:br>
              <a:rPr lang="en-US" sz="5400" b="1"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br>
            <a:r>
              <a:rPr lang="en-US" sz="5400" b="1" dirty="0">
                <a:solidFill>
                  <a:schemeClr val="accent1">
                    <a:lumMod val="75000"/>
                  </a:schemeClr>
                </a:solidFill>
                <a:effectLst>
                  <a:outerShdw blurRad="38100" dist="38100" dir="2700000" algn="tl">
                    <a:srgbClr val="000000">
                      <a:alpha val="43137"/>
                    </a:srgbClr>
                  </a:outerShdw>
                </a:effectLst>
                <a:cs typeface="B Titr" panose="00000700000000000000" pitchFamily="2" charset="-78"/>
              </a:rPr>
              <a:t/>
            </a:r>
            <a:br>
              <a:rPr lang="en-US" sz="5400" b="1" dirty="0">
                <a:solidFill>
                  <a:schemeClr val="accent1">
                    <a:lumMod val="75000"/>
                  </a:schemeClr>
                </a:solidFill>
                <a:effectLst>
                  <a:outerShdw blurRad="38100" dist="38100" dir="2700000" algn="tl">
                    <a:srgbClr val="000000">
                      <a:alpha val="43137"/>
                    </a:srgbClr>
                  </a:outerShdw>
                </a:effectLst>
                <a:cs typeface="B Titr" panose="00000700000000000000" pitchFamily="2" charset="-78"/>
              </a:rPr>
            </a:br>
            <a:r>
              <a:rPr lang="en-US" sz="5400" b="1"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
            </a:r>
            <a:br>
              <a:rPr lang="en-US" sz="5400" b="1"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br>
            <a:r>
              <a:rPr lang="fa-IR" sz="5400" b="1"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مدارس مروج سلامت</a:t>
            </a:r>
            <a:endParaRPr lang="en-US" sz="5400" dirty="0">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3108" y="214290"/>
            <a:ext cx="6172200" cy="738890"/>
          </a:xfrm>
        </p:spPr>
        <p:txBody>
          <a:bodyPr anchor="ctr"/>
          <a:lstStyle/>
          <a:p>
            <a:pPr algn="r"/>
            <a:r>
              <a:rPr lang="fa-IR" dirty="0" smtClean="0">
                <a:solidFill>
                  <a:schemeClr val="accent1">
                    <a:lumMod val="75000"/>
                  </a:schemeClr>
                </a:solidFill>
                <a:effectLst>
                  <a:outerShdw blurRad="38100" dist="38100" dir="2700000" algn="tl">
                    <a:srgbClr val="000000">
                      <a:alpha val="43137"/>
                    </a:srgbClr>
                  </a:outerShdw>
                </a:effectLst>
                <a:cs typeface="B Titr" panose="00000700000000000000" pitchFamily="2" charset="-78"/>
              </a:rPr>
              <a:t>چگونه مدرسه مروج سلامت داشته باشیم؟</a:t>
            </a:r>
            <a:endParaRPr lang="en-US" dirty="0">
              <a:solidFill>
                <a:schemeClr val="accent1">
                  <a:lumMod val="75000"/>
                </a:schemeClr>
              </a:solidFill>
              <a:effectLst>
                <a:outerShdw blurRad="38100" dist="38100" dir="2700000" algn="tl">
                  <a:srgbClr val="000000">
                    <a:alpha val="43137"/>
                  </a:srgbClr>
                </a:outerShdw>
              </a:effectLst>
              <a:cs typeface="B Titr" panose="00000700000000000000" pitchFamily="2" charset="-78"/>
            </a:endParaRPr>
          </a:p>
        </p:txBody>
      </p:sp>
      <p:sp>
        <p:nvSpPr>
          <p:cNvPr id="3" name="Subtitle 2"/>
          <p:cNvSpPr>
            <a:spLocks noGrp="1"/>
          </p:cNvSpPr>
          <p:nvPr>
            <p:ph type="subTitle" idx="1"/>
          </p:nvPr>
        </p:nvSpPr>
        <p:spPr>
          <a:xfrm>
            <a:off x="395536" y="836712"/>
            <a:ext cx="8568952" cy="5760640"/>
          </a:xfrm>
        </p:spPr>
        <p:txBody>
          <a:bodyPr>
            <a:noAutofit/>
          </a:bodyPr>
          <a:lstStyle/>
          <a:p>
            <a:pPr algn="r" rtl="1"/>
            <a:r>
              <a:rPr lang="fa-IR" dirty="0" smtClean="0">
                <a:solidFill>
                  <a:srgbClr val="FF0000"/>
                </a:solidFill>
              </a:rPr>
              <a:t>ارتقاء آگاهی:</a:t>
            </a:r>
          </a:p>
          <a:p>
            <a:pPr algn="r" rtl="1">
              <a:buFont typeface="Arial" pitchFamily="34" charset="0"/>
              <a:buChar char="•"/>
            </a:pPr>
            <a:r>
              <a:rPr lang="fa-IR" dirty="0" smtClean="0"/>
              <a:t> برگزاری جلسات اطلاع رسانی و معرفی برنامه </a:t>
            </a:r>
          </a:p>
          <a:p>
            <a:pPr algn="r" rtl="1">
              <a:buFont typeface="Arial" pitchFamily="34" charset="0"/>
              <a:buChar char="•"/>
            </a:pPr>
            <a:r>
              <a:rPr lang="fa-IR" dirty="0" smtClean="0"/>
              <a:t>  تشکیل کمیته</a:t>
            </a:r>
          </a:p>
          <a:p>
            <a:pPr algn="r" rtl="1">
              <a:buFont typeface="Arial" pitchFamily="34" charset="0"/>
              <a:buChar char="•"/>
            </a:pPr>
            <a:r>
              <a:rPr lang="fa-IR" dirty="0" smtClean="0"/>
              <a:t> القا روحیه مشارکتی در بین اعضا مدرسه</a:t>
            </a:r>
          </a:p>
          <a:p>
            <a:pPr algn="r" rtl="1"/>
            <a:r>
              <a:rPr lang="fa-IR" dirty="0" smtClean="0">
                <a:solidFill>
                  <a:srgbClr val="FF0000"/>
                </a:solidFill>
              </a:rPr>
              <a:t>برنامه ریزی :</a:t>
            </a:r>
          </a:p>
          <a:p>
            <a:pPr algn="r" rtl="1">
              <a:buFont typeface="Arial" pitchFamily="34" charset="0"/>
              <a:buChar char="•"/>
            </a:pPr>
            <a:r>
              <a:rPr lang="fa-IR" dirty="0" smtClean="0"/>
              <a:t>برگزاری نشست</a:t>
            </a:r>
          </a:p>
          <a:p>
            <a:pPr algn="r" rtl="1">
              <a:buFont typeface="Arial" pitchFamily="34" charset="0"/>
              <a:buChar char="•"/>
            </a:pPr>
            <a:r>
              <a:rPr lang="fa-IR" dirty="0" smtClean="0"/>
              <a:t> ترسیم دورنمای مدارس مروج سلامت</a:t>
            </a:r>
            <a:endParaRPr lang="en-US" dirty="0" smtClean="0"/>
          </a:p>
          <a:p>
            <a:pPr algn="r" rtl="1">
              <a:buFont typeface="Arial" pitchFamily="34" charset="0"/>
              <a:buChar char="•"/>
            </a:pPr>
            <a:r>
              <a:rPr lang="fa-IR" dirty="0" smtClean="0"/>
              <a:t> تدوین برنامه اجرایی</a:t>
            </a:r>
          </a:p>
          <a:p>
            <a:pPr algn="r" rtl="1"/>
            <a:r>
              <a:rPr lang="fa-IR" dirty="0" smtClean="0">
                <a:solidFill>
                  <a:srgbClr val="FF0000"/>
                </a:solidFill>
              </a:rPr>
              <a:t>اجرا :</a:t>
            </a:r>
          </a:p>
          <a:p>
            <a:pPr algn="r" rtl="1"/>
            <a:r>
              <a:rPr lang="fa-IR" dirty="0" smtClean="0"/>
              <a:t>اجرای برنامه با مشخص نمودن اهداف کوتاه مدتی که قابل دستیابی می باشند.</a:t>
            </a:r>
          </a:p>
          <a:p>
            <a:pPr algn="r" rtl="1"/>
            <a:r>
              <a:rPr lang="fa-IR" dirty="0" smtClean="0">
                <a:solidFill>
                  <a:srgbClr val="FF0000"/>
                </a:solidFill>
              </a:rPr>
              <a:t>ارزیابی :</a:t>
            </a:r>
          </a:p>
          <a:p>
            <a:pPr algn="r" rtl="1">
              <a:buFont typeface="Arial" pitchFamily="34" charset="0"/>
              <a:buChar char="•"/>
            </a:pPr>
            <a:r>
              <a:rPr lang="fa-IR" dirty="0" smtClean="0"/>
              <a:t>مقوله ای کاملا الزامی ، چه می کنید و به کجا می روید،</a:t>
            </a:r>
          </a:p>
          <a:p>
            <a:pPr algn="r" rtl="1">
              <a:buFont typeface="Arial" pitchFamily="34" charset="0"/>
              <a:buChar char="•"/>
            </a:pPr>
            <a:r>
              <a:rPr lang="fa-IR" dirty="0" smtClean="0"/>
              <a:t>برنامه ریزی برای فعالیت های آینده با استفاده از تجربیات برنامه های قبلی</a:t>
            </a:r>
          </a:p>
          <a:p>
            <a:pPr algn="r" rtl="1">
              <a:buFont typeface="Arial" pitchFamily="34" charset="0"/>
              <a:buChar char="•"/>
            </a:pPr>
            <a:r>
              <a:rPr lang="fa-IR" dirty="0" smtClean="0"/>
              <a:t> شناسايي ضعف ها و قوت های کار ،</a:t>
            </a:r>
          </a:p>
          <a:p>
            <a:pPr algn="r" rtl="1">
              <a:buFont typeface="Arial" pitchFamily="34" charset="0"/>
              <a:buChar char="•"/>
            </a:pPr>
            <a:r>
              <a:rPr lang="fa-IR" dirty="0" smtClean="0"/>
              <a:t>اعلام انتقادات نظرات و نتایج به مدرسه</a:t>
            </a:r>
          </a:p>
          <a:p>
            <a:pPr algn="r" rtl="1">
              <a:buFont typeface="Arial" pitchFamily="34" charset="0"/>
              <a:buChar char="•"/>
            </a:pPr>
            <a:r>
              <a:rPr lang="fa-IR" dirty="0" smtClean="0"/>
              <a:t>ساده ترین کار برای ارزیابی وضع موجود استفاده از چک لیست می باشد.</a:t>
            </a:r>
          </a:p>
        </p:txBody>
      </p:sp>
    </p:spTree>
  </p:cSld>
  <p:clrMapOvr>
    <a:masterClrMapping/>
  </p:clrMapOvr>
  <mc:AlternateContent xmlns:mc="http://schemas.openxmlformats.org/markup-compatibility/2006" xmlns:p14="http://schemas.microsoft.com/office/powerpoint/2010/main">
    <mc:Choice Requires="p14">
      <p:transition spd="slow" p14:dur="3750" advTm="1000"/>
    </mc:Choice>
    <mc:Fallback xmlns="">
      <p:transition spd="slow" advTm="1000"/>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913</TotalTime>
  <Words>3657</Words>
  <Application>Microsoft Office PowerPoint</Application>
  <PresentationFormat>On-screen Show (4:3)</PresentationFormat>
  <Paragraphs>386</Paragraphs>
  <Slides>45</Slides>
  <Notes>0</Notes>
  <HiddenSlides>0</HiddenSlides>
  <MMClips>3</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45</vt:i4>
      </vt:variant>
    </vt:vector>
  </HeadingPairs>
  <TitlesOfParts>
    <vt:vector size="58" baseType="lpstr">
      <vt:lpstr>Arial</vt:lpstr>
      <vt:lpstr>B Davat</vt:lpstr>
      <vt:lpstr>B Majid Shadow</vt:lpstr>
      <vt:lpstr>B Nazanin</vt:lpstr>
      <vt:lpstr>B Titr</vt:lpstr>
      <vt:lpstr>B Zar</vt:lpstr>
      <vt:lpstr>Calibri</vt:lpstr>
      <vt:lpstr>Century Schoolbook</vt:lpstr>
      <vt:lpstr>Times New Roman</vt:lpstr>
      <vt:lpstr>Webdings</vt:lpstr>
      <vt:lpstr>Wingdings</vt:lpstr>
      <vt:lpstr>Wingdings 2</vt:lpstr>
      <vt:lpstr>Oriel</vt:lpstr>
      <vt:lpstr>آشنايي با برنامه   مدارس مروج سلامت </vt:lpstr>
      <vt:lpstr>مقایسه مدارس مروج سلامت با مدارس عادی </vt:lpstr>
      <vt:lpstr>رسالت </vt:lpstr>
      <vt:lpstr>   فواید مدرسه مروج سلامت</vt:lpstr>
      <vt:lpstr>هدف كلي : ترويج و استقرار مفاهيم ارتقاي سلامت در بين دانش آموزان مدارس كشور از طريق استقرار نظام مدارس مروج سلامت</vt:lpstr>
      <vt:lpstr>اهداف اختصاصي : </vt:lpstr>
      <vt:lpstr>اصول برنامه :</vt:lpstr>
      <vt:lpstr>اجراي برنامه    مدارس مروج سلامت</vt:lpstr>
      <vt:lpstr>چگونه مدرسه مروج سلامت داشته باشیم؟</vt:lpstr>
      <vt:lpstr>PowerPoint Presentation</vt:lpstr>
      <vt:lpstr>PowerPoint Presentation</vt:lpstr>
      <vt:lpstr>فرآيند ارزيابي و اعطاي نشان به مدارس</vt:lpstr>
      <vt:lpstr>معيار هاي انتخاب مدارس مجری:</vt:lpstr>
      <vt:lpstr>موارد اثر بخش در برنامه مدارس مروج سلامت</vt:lpstr>
      <vt:lpstr>  ساختار و گردش کميته هاي    مدارس مروج سلامت</vt:lpstr>
      <vt:lpstr>ساختار و وظايف كميته هاي مدارس مروج سلامت مدرسه</vt:lpstr>
      <vt:lpstr>ساختار و وظايف كميته هاي مدارس مروج سلامت مدرسه</vt:lpstr>
      <vt:lpstr>ساختار و وظايف كميته هاي مدارس مروج سلامت مدرسه</vt:lpstr>
      <vt:lpstr>ساختار و وظايف كميته هاي مدارس مروج سلامت مدرسه</vt:lpstr>
      <vt:lpstr>ساختار و وظايف كميته هاي مدارس مروج سلامت مدرسه</vt:lpstr>
      <vt:lpstr>ساختار و وظايف كميته هاي مدارس مروج سلامت شهرستان</vt:lpstr>
      <vt:lpstr>ساختار و وظايف كميته هاي مدارس مروج سلامت شهرستان</vt:lpstr>
      <vt:lpstr>ساختار و وظايف كميته هاي مدارس مروج سلامت شهرستان</vt:lpstr>
      <vt:lpstr>آشنايي با برخي از مستندات</vt:lpstr>
      <vt:lpstr>پرونده سلامت مدرسه</vt:lpstr>
      <vt:lpstr>PowerPoint Presentation</vt:lpstr>
      <vt:lpstr>برنامه عملياتي</vt:lpstr>
      <vt:lpstr>برنامه عملياتي</vt:lpstr>
      <vt:lpstr>برنامه عملياتي</vt:lpstr>
      <vt:lpstr>برنامه عملياتي</vt:lpstr>
      <vt:lpstr> چک ليست هاي مميزي خارجي </vt:lpstr>
      <vt:lpstr>قسمت اول (( مديريت))</vt:lpstr>
      <vt:lpstr>مدارك و مستندات لازم در مدرسه مروج سلامت</vt:lpstr>
      <vt:lpstr>مدارك و مستندات لازم در مدرسه مروج سلامت</vt:lpstr>
      <vt:lpstr>برنامه آموزشي ويژه دانش آموزان ، کارکنان و اولياء</vt:lpstr>
      <vt:lpstr>قسمت دوم (( آموزش سلامت))</vt:lpstr>
      <vt:lpstr>قسمت دوم (( آموزش سلامت))</vt:lpstr>
      <vt:lpstr>قسمت سوم :خدمات باليني</vt:lpstr>
      <vt:lpstr>قسمت ششم :تحرك فيزيكي</vt:lpstr>
      <vt:lpstr>قسمت هفتم :ارتقاي سلامت كاركنان </vt:lpstr>
      <vt:lpstr>قسمت هشتم :سلامت روان</vt:lpstr>
      <vt:lpstr>قسمت نهم : مشاركت والدين و جامعه</vt:lpstr>
      <vt:lpstr>قسمت نهم : مشاركت والدين و جامعه</vt:lpstr>
      <vt:lpstr>پوستر و نشان مدارس مروج سلامت</vt:lpstr>
      <vt:lpstr>PowerPoint Presentation</vt:lpstr>
    </vt:vector>
  </TitlesOfParts>
  <Company>MUMS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جلسه اول :  آشنايي با برنامه مدارس مروج سلامت</dc:title>
  <dc:creator>shariatikh1</dc:creator>
  <cp:lastModifiedBy>Adora</cp:lastModifiedBy>
  <cp:revision>83</cp:revision>
  <dcterms:created xsi:type="dcterms:W3CDTF">2013-01-18T12:43:23Z</dcterms:created>
  <dcterms:modified xsi:type="dcterms:W3CDTF">2020-09-15T13:31:47Z</dcterms:modified>
</cp:coreProperties>
</file>