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CE37188-D9E9-4BF6-8613-6B55B7C48F81}">
          <p14:sldIdLst>
            <p14:sldId id="256"/>
            <p14:sldId id="257"/>
            <p14:sldId id="259"/>
            <p14:sldId id="260"/>
            <p14:sldId id="261"/>
            <p14:sldId id="258"/>
            <p14:sldId id="262"/>
            <p14:sldId id="263"/>
            <p14:sldId id="264"/>
            <p14:sldId id="265"/>
            <p14:sldId id="266"/>
          </p14:sldIdLst>
        </p14:section>
        <p14:section name="Untitled Section" id="{E11BABB6-7F02-4644-8871-907C15118418}">
          <p14:sldIdLst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730D"/>
    <a:srgbClr val="1E6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0005" y="0"/>
            <a:ext cx="8783391" cy="1646302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راههای ارتباط با نوجوان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7295" y="3574315"/>
            <a:ext cx="3644722" cy="220829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122" name="Picture 2" descr="ÙØªÛØ¬Ù ØªØµÙÛØ±Û Ø¨Ø±Ø§Û Ú©ÙØªØ±Ù ØºÛØ± ÙØ³ØªÙÛÙ ÙÙØ¬ÙØ§Ù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375" y="2369712"/>
            <a:ext cx="7060823" cy="335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3155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Low" rtl="1"/>
            <a:r>
              <a:rPr lang="fa-IR" sz="4900" dirty="0" smtClean="0">
                <a:solidFill>
                  <a:srgbClr val="002060"/>
                </a:solidFill>
                <a:cs typeface="B Titr" panose="00000700000000000000" pitchFamily="2" charset="-78"/>
              </a:rPr>
              <a:t>نوجوان را در فضای مجازی تنها نگذارید و زمان استفاده از اینترنت را محدود کنید </a:t>
            </a:r>
            <a:r>
              <a:rPr lang="fa-IR" dirty="0" smtClean="0"/>
              <a:t>.</a:t>
            </a:r>
            <a:endParaRPr lang="en-US" dirty="0"/>
          </a:p>
        </p:txBody>
      </p:sp>
      <p:pic>
        <p:nvPicPr>
          <p:cNvPr id="1026" name="Picture 2" descr="ÙØªÛØ¬Ù ØªØµÙÛØ±Û Ø¨Ø±Ø§Û ÙØ¶Ø§Û ÙØ¬Ø§Ø²Û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621" y="2717441"/>
            <a:ext cx="5356582" cy="3421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414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19446"/>
            <a:ext cx="8596668" cy="1541173"/>
          </a:xfrm>
        </p:spPr>
        <p:txBody>
          <a:bodyPr>
            <a:noAutofit/>
          </a:bodyPr>
          <a:lstStyle/>
          <a:p>
            <a:pPr algn="justLow" rtl="1"/>
            <a:r>
              <a:rPr lang="fa-IR" sz="4400" dirty="0" smtClean="0">
                <a:solidFill>
                  <a:srgbClr val="002060"/>
                </a:solidFill>
                <a:cs typeface="B Titr" panose="00000700000000000000" pitchFamily="2" charset="-78"/>
              </a:rPr>
              <a:t>فراموش نکنیم که ما برای فرزندانمان بهترین الگو هستیم. </a:t>
            </a:r>
            <a:endParaRPr lang="en-US" sz="44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931" y="2228045"/>
            <a:ext cx="6900159" cy="42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322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056327"/>
          </a:xfrm>
        </p:spPr>
        <p:txBody>
          <a:bodyPr>
            <a:noAutofit/>
          </a:bodyPr>
          <a:lstStyle/>
          <a:p>
            <a:pPr algn="justLow" rtl="1"/>
            <a:r>
              <a:rPr lang="fa-IR" sz="4800" dirty="0" smtClean="0">
                <a:solidFill>
                  <a:srgbClr val="7030A0"/>
                </a:solidFill>
                <a:cs typeface="B Titr" panose="00000700000000000000" pitchFamily="2" charset="-78"/>
              </a:rPr>
              <a:t>نوجوانان مسئول برآورده کردن آرزوهای دست نیافته شما نیستند </a:t>
            </a:r>
            <a:r>
              <a:rPr lang="fa-IR" sz="6600" dirty="0" smtClean="0">
                <a:solidFill>
                  <a:srgbClr val="7030A0"/>
                </a:solidFill>
              </a:rPr>
              <a:t>.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3" name="AutoShape 2" descr="ÙØªÛØ¬Ù ØªØµÙÛØ±Û Ø¨Ø±Ø§Û Ø¢Ø±Ø²ÙÙØ§Û ÙØ§ÙØ¯ÛÙ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ÙØªÛØ¬Ù ØªØµÙÛØ±Û Ø¨Ø±Ø§Û Ø¢Ø±Ø²ÙÙØ§Û ÙØ§ÙØ¯ÛÙ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843" y="2487543"/>
            <a:ext cx="6565066" cy="413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4010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60" y="429295"/>
            <a:ext cx="8596668" cy="3035121"/>
          </a:xfrm>
        </p:spPr>
        <p:txBody>
          <a:bodyPr>
            <a:noAutofit/>
          </a:bodyPr>
          <a:lstStyle/>
          <a:p>
            <a:pPr algn="justLow" rtl="1"/>
            <a:r>
              <a:rPr lang="fa-IR" sz="4400" dirty="0" smtClean="0">
                <a:solidFill>
                  <a:schemeClr val="accent5">
                    <a:lumMod val="75000"/>
                  </a:schemeClr>
                </a:solidFill>
                <a:cs typeface="B Titr" panose="00000700000000000000" pitchFamily="2" charset="-78"/>
              </a:rPr>
              <a:t>از مشاجره پرهیز کنید و محیط خانه را امن نگه دارید .توجه داشته باشید مشکلات مالی و روابط والدین با یکدیگر به فرزندان ارتباطی ندارد.</a:t>
            </a:r>
            <a:endParaRPr lang="en-US" sz="6000" dirty="0">
              <a:solidFill>
                <a:schemeClr val="accent5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AutoShape 2" descr="ÙØªÛØ¬Ù ØªØµÙÛØ±Û Ø¨Ø±Ø§Û Ø±ÙØ§Ø¨Ø· Ø®ÙØ¨ ÙØ§ÙØ¯ÛÙ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ÙØªÛØ¬Ù ØªØµÙÛØ±Û Ø¨Ø±Ø§Û Ø±ÙØ§Ø¨Ø· Ø®ÙØ¨ ÙØ§ÙØ¯ÛÙ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070" y="3327487"/>
            <a:ext cx="7250807" cy="307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0968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47234"/>
          </a:xfrm>
        </p:spPr>
        <p:txBody>
          <a:bodyPr>
            <a:noAutofit/>
          </a:bodyPr>
          <a:lstStyle/>
          <a:p>
            <a:pPr algn="justLow" rtl="1"/>
            <a:r>
              <a:rPr lang="fa-IR" sz="4800" dirty="0" smtClean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با احترام به روابط اجتماعی نوجوانان ،آنها را کاملا زیر نظر داشته باشید .</a:t>
            </a:r>
            <a:endParaRPr lang="en-US" sz="4800" dirty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4098" name="Picture 2" descr="ÙØªÛØ¬Ù ØªØµÙÛØ±Û Ø¨Ø±Ø§Û Ú©ÙØªØ±Ù ØºÛØ± ÙØ³ØªÙÛÙ ÙÙØ¬ÙØ§Ù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808" y="2802765"/>
            <a:ext cx="5280338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0013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455" y="1210614"/>
            <a:ext cx="8596668" cy="3425780"/>
          </a:xfrm>
        </p:spPr>
        <p:txBody>
          <a:bodyPr>
            <a:noAutofit/>
          </a:bodyPr>
          <a:lstStyle/>
          <a:p>
            <a:pPr algn="justLow" rtl="1"/>
            <a:r>
              <a:rPr lang="fa-IR" sz="4400" dirty="0" smtClean="0">
                <a:solidFill>
                  <a:schemeClr val="tx1"/>
                </a:solidFill>
                <a:cs typeface="B Titr" panose="00000700000000000000" pitchFamily="2" charset="-78"/>
              </a:rPr>
              <a:t>به امید آنکه همه ما فرزندانی سالم و شاد تربیت کرده و به جامعه تحویل دهیم </a:t>
            </a:r>
            <a:r>
              <a:rPr lang="fa-IR" sz="4400" dirty="0" smtClean="0">
                <a:solidFill>
                  <a:schemeClr val="tx1"/>
                </a:solidFill>
              </a:rPr>
              <a:t>.</a:t>
            </a:r>
            <a:r>
              <a:rPr lang="fa-IR" sz="4400" dirty="0" smtClean="0"/>
              <a:t/>
            </a:r>
            <a:br>
              <a:rPr lang="fa-IR" sz="4400" dirty="0" smtClean="0"/>
            </a:br>
            <a:r>
              <a:rPr lang="fa-IR" sz="4400" dirty="0"/>
              <a:t/>
            </a:r>
            <a:br>
              <a:rPr lang="fa-IR" sz="4400" dirty="0"/>
            </a:br>
            <a:r>
              <a:rPr lang="fa-IR" sz="4400" dirty="0" smtClean="0"/>
              <a:t>                        </a:t>
            </a:r>
            <a:r>
              <a:rPr lang="fa-IR" sz="4400" dirty="0" smtClean="0">
                <a:solidFill>
                  <a:schemeClr val="tx1"/>
                </a:solidFill>
                <a:cs typeface="B Titr" panose="00000700000000000000" pitchFamily="2" charset="-78"/>
              </a:rPr>
              <a:t> نژادهاشمی </a:t>
            </a:r>
            <a:endParaRPr lang="en-US" sz="4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pic>
        <p:nvPicPr>
          <p:cNvPr id="6146" name="Picture 2" descr="ØªØµÙÛØ± ÙØ±ØªØ¨Ø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367" y="3904983"/>
            <a:ext cx="3927028" cy="268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248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8000" dirty="0" smtClean="0">
                <a:solidFill>
                  <a:schemeClr val="accent5">
                    <a:lumMod val="75000"/>
                  </a:schemeClr>
                </a:solidFill>
                <a:cs typeface="B Titr" panose="00000700000000000000" pitchFamily="2" charset="-78"/>
              </a:rPr>
              <a:t>دستوری </a:t>
            </a:r>
            <a:r>
              <a:rPr lang="fa-IR" sz="6600" dirty="0" smtClean="0">
                <a:solidFill>
                  <a:schemeClr val="accent5">
                    <a:lumMod val="75000"/>
                  </a:schemeClr>
                </a:solidFill>
                <a:cs typeface="B Titr" panose="00000700000000000000" pitchFamily="2" charset="-78"/>
              </a:rPr>
              <a:t>حر</a:t>
            </a:r>
            <a:r>
              <a:rPr lang="fa-IR" sz="8800" dirty="0" smtClean="0">
                <a:solidFill>
                  <a:schemeClr val="accent5">
                    <a:lumMod val="75000"/>
                  </a:schemeClr>
                </a:solidFill>
                <a:cs typeface="B Titr" panose="00000700000000000000" pitchFamily="2" charset="-78"/>
              </a:rPr>
              <a:t>ف نزنید </a:t>
            </a:r>
            <a:endParaRPr lang="en-US" sz="8800" dirty="0">
              <a:solidFill>
                <a:schemeClr val="accent5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/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سعی کنید مکالمه بین شما و نوجوان کاملا دو طرفه باشد . لحن صدای خود را آرام کنید و سعی کنیدنوجوان را در بحث شرکت دهید . به نحوی برخورد کنید که نوجوان شما را در مقابل خود نبیند و کاملا حس کند که در کنار او ایستاده اید . با نوجوان با احترام برخورد کنید و آثار شگفت انگیز آن را ببینید .</a:t>
            </a:r>
            <a:endParaRPr lang="en-US" sz="36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7704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940" y="545206"/>
            <a:ext cx="8596668" cy="987380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>
                <a:solidFill>
                  <a:srgbClr val="FFC000"/>
                </a:solidFill>
                <a:cs typeface="B Titr" panose="00000700000000000000" pitchFamily="2" charset="-78"/>
              </a:rPr>
              <a:t> نوجوان را با همسالانش مقایسه نکنید </a:t>
            </a:r>
            <a:endParaRPr lang="en-US" sz="4800" dirty="0">
              <a:solidFill>
                <a:srgbClr val="FFC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/>
            <a:r>
              <a:rPr lang="fa-IR" sz="3600" dirty="0" smtClean="0">
                <a:solidFill>
                  <a:srgbClr val="C00000"/>
                </a:solidFill>
                <a:cs typeface="B Titr" panose="00000700000000000000" pitchFamily="2" charset="-78"/>
              </a:rPr>
              <a:t>یادمان باشد رفتار و جایگاه امروز فرزند ما ،نتیجه مستقیم تربیت و محیط خانوادگی است که ما برای او ترتیب داده ایم .مقایسه نوجوان با هم سن و سالانش سبب سرخوردگی او می شود . هر شخصی داراری و یژگیها و استعدادهای خاص خود است که باید با بازگو کردن و مهم جلوه دادن آنها ،زمینه رشدشان را فراهم کنیم.</a:t>
            </a:r>
            <a:endParaRPr lang="en-US" sz="36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56769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6000" dirty="0" smtClean="0">
                <a:solidFill>
                  <a:srgbClr val="00B0F0"/>
                </a:solidFill>
                <a:cs typeface="B Titr" panose="00000700000000000000" pitchFamily="2" charset="-78"/>
              </a:rPr>
              <a:t>به تغذیه نوجوانان اهمیت دهید </a:t>
            </a:r>
            <a:endParaRPr lang="en-US" sz="6000" dirty="0">
              <a:solidFill>
                <a:srgbClr val="00B0F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3600" dirty="0" smtClean="0">
                <a:solidFill>
                  <a:srgbClr val="C00000"/>
                </a:solidFill>
                <a:cs typeface="B Titr" panose="00000700000000000000" pitchFamily="2" charset="-78"/>
              </a:rPr>
              <a:t>نوجوانان به دلیل تغییرات هورمونی بسیار تحریک پذیرند و نسبت به تمام عوامل محیطی واکنش نشان می دهند . سعی کنید ازطبخ غذاهای شیرین ،چرب و پرادویه تا حد امکان خودداری کنید . غذاهای سالم به ویژه میوه و سبزیجات ،لبنیات کم چرب ،گوشت سفید و آجیل توصیه شده است .</a:t>
            </a:r>
            <a:endParaRPr lang="en-US" sz="36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73768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608" y="609600"/>
            <a:ext cx="9079606" cy="1038896"/>
          </a:xfrm>
        </p:spPr>
        <p:txBody>
          <a:bodyPr>
            <a:normAutofit/>
          </a:bodyPr>
          <a:lstStyle/>
          <a:p>
            <a:pPr algn="ctr" rtl="1"/>
            <a:r>
              <a:rPr lang="fa-IR" sz="4800" dirty="0" smtClean="0">
                <a:solidFill>
                  <a:schemeClr val="accent5">
                    <a:lumMod val="75000"/>
                  </a:schemeClr>
                </a:solidFill>
                <a:cs typeface="B Titr" panose="00000700000000000000" pitchFamily="2" charset="-78"/>
              </a:rPr>
              <a:t>نوجوان را در تصمیم گیری ها شرکت دهید</a:t>
            </a:r>
            <a:r>
              <a:rPr lang="fa-IR" sz="4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88654"/>
            <a:ext cx="8596668" cy="3452708"/>
          </a:xfrm>
        </p:spPr>
        <p:txBody>
          <a:bodyPr>
            <a:normAutofit/>
          </a:bodyPr>
          <a:lstStyle/>
          <a:p>
            <a:pPr algn="justLow" rtl="1"/>
            <a:r>
              <a:rPr lang="fa-IR" sz="5400" dirty="0" smtClean="0">
                <a:solidFill>
                  <a:srgbClr val="FFC000"/>
                </a:solidFill>
                <a:cs typeface="B Titr" panose="00000700000000000000" pitchFamily="2" charset="-78"/>
              </a:rPr>
              <a:t>نظر خواستن از نوجوان سبب افزایش اعتماد به نفس و رشد هویت مستقل نوجوان می شود .</a:t>
            </a:r>
            <a:endParaRPr lang="en-US" sz="5400" dirty="0">
              <a:solidFill>
                <a:srgbClr val="FFC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33911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7200" dirty="0" smtClean="0">
                <a:solidFill>
                  <a:srgbClr val="FF0000"/>
                </a:solidFill>
                <a:cs typeface="B Titr" panose="00000700000000000000" pitchFamily="2" charset="-78"/>
              </a:rPr>
              <a:t>به نوجوان توهین نکنید </a:t>
            </a:r>
            <a:endParaRPr lang="en-US" sz="72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27332"/>
          </a:xfrm>
        </p:spPr>
        <p:txBody>
          <a:bodyPr>
            <a:noAutofit/>
          </a:bodyPr>
          <a:lstStyle/>
          <a:p>
            <a:pPr algn="justLow" rtl="1"/>
            <a:r>
              <a:rPr lang="fa-IR" sz="4800" dirty="0" smtClean="0">
                <a:solidFill>
                  <a:srgbClr val="1E6062"/>
                </a:solidFill>
                <a:cs typeface="B Titr" panose="00000700000000000000" pitchFamily="2" charset="-78"/>
              </a:rPr>
              <a:t>توهین به طرف مقابل ،در هرسنی باشد سبب می شود که حرفهای شما شنیده نشود . یادمان باشد شنونده هر شخصی باشد ،هرگزحق توهین ندارید.</a:t>
            </a:r>
            <a:endParaRPr lang="en-US" sz="4800" dirty="0">
              <a:solidFill>
                <a:srgbClr val="1E6062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275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4654"/>
          </a:xfrm>
        </p:spPr>
        <p:txBody>
          <a:bodyPr>
            <a:noAutofit/>
          </a:bodyPr>
          <a:lstStyle/>
          <a:p>
            <a:pPr algn="ctr" rtl="1"/>
            <a:r>
              <a:rPr lang="fa-IR" sz="5400" dirty="0" smtClean="0">
                <a:solidFill>
                  <a:srgbClr val="0070C0"/>
                </a:solidFill>
                <a:cs typeface="B Titr" panose="00000700000000000000" pitchFamily="2" charset="-78"/>
              </a:rPr>
              <a:t>از نصیحت های بی موقع پرهیز کنید</a:t>
            </a:r>
            <a:endParaRPr lang="en-US" sz="5400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3454600"/>
          </a:xfrm>
        </p:spPr>
        <p:txBody>
          <a:bodyPr>
            <a:normAutofit/>
          </a:bodyPr>
          <a:lstStyle/>
          <a:p>
            <a:pPr algn="justLow" rtl="1"/>
            <a:r>
              <a:rPr lang="fa-IR" sz="4800" dirty="0" smtClean="0">
                <a:solidFill>
                  <a:srgbClr val="FF0000"/>
                </a:solidFill>
                <a:cs typeface="B Titr" panose="00000700000000000000" pitchFamily="2" charset="-78"/>
              </a:rPr>
              <a:t>یادمان باشد هر زمانی برای نصیحت خوب نیست ؛تا زمانی که نوجوان آرام نشده باشدو پذیرای شنیدن نباشد ،تمام حرف های ما بی اثر خواهد بود. </a:t>
            </a:r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76769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>
                <a:cs typeface="B Titr" panose="00000700000000000000" pitchFamily="2" charset="-78"/>
              </a:rPr>
              <a:t>در ابتدا با همسرتان به اتحاد برسید</a:t>
            </a:r>
            <a:endParaRPr lang="en-US" sz="54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Low" rtl="1"/>
            <a:r>
              <a:rPr lang="fa-IR" sz="4400" dirty="0" smtClean="0">
                <a:cs typeface="B Titr" panose="00000700000000000000" pitchFamily="2" charset="-78"/>
              </a:rPr>
              <a:t>یکی از مهمترین مشکلات والدین در تربیت صحیح فرزندان ،یکسو نبودن تصمیمات است . اگر فرزندان به ویژه نوجوانان شاهد دوگانگی نظرات شما باشند ، به سختی می توانند اعتماد کنند و به ناچار مجبور به انتخاب یکی از طرفین هستند .</a:t>
            </a:r>
            <a:endParaRPr lang="en-US" sz="4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20597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198772"/>
          </a:xfrm>
        </p:spPr>
        <p:txBody>
          <a:bodyPr>
            <a:normAutofit/>
          </a:bodyPr>
          <a:lstStyle/>
          <a:p>
            <a:pPr algn="justLow" rtl="1"/>
            <a:r>
              <a:rPr lang="fa-IR" sz="7200" dirty="0" smtClean="0">
                <a:solidFill>
                  <a:srgbClr val="002060"/>
                </a:solidFill>
                <a:cs typeface="B Titr" panose="00000700000000000000" pitchFamily="2" charset="-78"/>
              </a:rPr>
              <a:t>نوجوان را برای شرکت در فعالیت های ورزشی        تشویق و ترغیب کنید .</a:t>
            </a:r>
            <a:endParaRPr lang="en-US" sz="72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pic>
        <p:nvPicPr>
          <p:cNvPr id="1026" name="Picture 2" descr="ÙØªÛØ¬Ù ØªØµÙÛØ±Û Ø¨Ø±Ø§Û ÙÚ©ØªÙØ± ÙØ±Ø²Ø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741" y="4134119"/>
            <a:ext cx="5575524" cy="27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759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</TotalTime>
  <Words>452</Words>
  <Application>Microsoft Office PowerPoint</Application>
  <PresentationFormat>Widescreen</PresentationFormat>
  <Paragraphs>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 Titr</vt:lpstr>
      <vt:lpstr>Tahoma</vt:lpstr>
      <vt:lpstr>Trebuchet MS</vt:lpstr>
      <vt:lpstr>Wingdings 3</vt:lpstr>
      <vt:lpstr>Facet</vt:lpstr>
      <vt:lpstr>راههای ارتباط با نوجوان</vt:lpstr>
      <vt:lpstr>دستوری حرف نزنید </vt:lpstr>
      <vt:lpstr> نوجوان را با همسالانش مقایسه نکنید </vt:lpstr>
      <vt:lpstr>به تغذیه نوجوانان اهمیت دهید </vt:lpstr>
      <vt:lpstr>نوجوان را در تصمیم گیری ها شرکت دهید </vt:lpstr>
      <vt:lpstr>به نوجوان توهین نکنید </vt:lpstr>
      <vt:lpstr>از نصیحت های بی موقع پرهیز کنید</vt:lpstr>
      <vt:lpstr>در ابتدا با همسرتان به اتحاد برسید</vt:lpstr>
      <vt:lpstr>نوجوان را برای شرکت در فعالیت های ورزشی        تشویق و ترغیب کنید .</vt:lpstr>
      <vt:lpstr>نوجوان را در فضای مجازی تنها نگذارید و زمان استفاده از اینترنت را محدود کنید .</vt:lpstr>
      <vt:lpstr>فراموش نکنیم که ما برای فرزندانمان بهترین الگو هستیم. </vt:lpstr>
      <vt:lpstr>نوجوانان مسئول برآورده کردن آرزوهای دست نیافته شما نیستند .</vt:lpstr>
      <vt:lpstr>از مشاجره پرهیز کنید و محیط خانه را امن نگه دارید .توجه داشته باشید مشکلات مالی و روابط والدین با یکدیگر به فرزندان ارتباطی ندارد.</vt:lpstr>
      <vt:lpstr>با احترام به روابط اجتماعی نوجوانان ،آنها را کاملا زیر نظر داشته باشید .</vt:lpstr>
      <vt:lpstr>به امید آنکه همه ما فرزندانی سالم و شاد تربیت کرده و به جامعه تحویل دهیم .                           نژادهاشمی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راههای ارتباط با نوجوان</dc:title>
  <dc:creator>sadegh</dc:creator>
  <cp:lastModifiedBy>sadegh</cp:lastModifiedBy>
  <cp:revision>19</cp:revision>
  <dcterms:created xsi:type="dcterms:W3CDTF">2018-11-13T18:37:04Z</dcterms:created>
  <dcterms:modified xsi:type="dcterms:W3CDTF">2018-11-16T19:00:09Z</dcterms:modified>
</cp:coreProperties>
</file>